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86357" autoAdjust="0"/>
  </p:normalViewPr>
  <p:slideViewPr>
    <p:cSldViewPr snapToGrid="0">
      <p:cViewPr varScale="1">
        <p:scale>
          <a:sx n="92" d="100"/>
          <a:sy n="92" d="100"/>
        </p:scale>
        <p:origin x="52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F9F7A-5C2B-4E7F-9AD2-55D74F7FBC87}" type="datetimeFigureOut">
              <a:rPr lang="en-US" smtClean="0"/>
              <a:t>6/15/2019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A0A43-8316-4699-96A8-CCFA3B02FC74}" type="slidenum">
              <a:rPr lang="en-US" smtClean="0"/>
              <a:t>‹#›</a:t>
            </a:fld>
            <a:endParaRPr lang="en-US"/>
          </a:p>
        </p:txBody>
      </p:sp>
    </p:spTree>
    <p:extLst>
      <p:ext uri="{BB962C8B-B14F-4D97-AF65-F5344CB8AC3E}">
        <p14:creationId xmlns:p14="http://schemas.microsoft.com/office/powerpoint/2010/main" val="136724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A0A43-8316-4699-96A8-CCFA3B02FC74}" type="slidenum">
              <a:rPr lang="en-US" smtClean="0"/>
              <a:t>13</a:t>
            </a:fld>
            <a:endParaRPr lang="en-US"/>
          </a:p>
        </p:txBody>
      </p:sp>
    </p:spTree>
    <p:extLst>
      <p:ext uri="{BB962C8B-B14F-4D97-AF65-F5344CB8AC3E}">
        <p14:creationId xmlns:p14="http://schemas.microsoft.com/office/powerpoint/2010/main" val="394151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6/15/2019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ovidsp.ovid.com/autologin.cq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9493" y="748144"/>
            <a:ext cx="8001000" cy="2971801"/>
          </a:xfrm>
        </p:spPr>
        <p:txBody>
          <a:bodyPr>
            <a:normAutofit/>
          </a:bodyPr>
          <a:lstStyle/>
          <a:p>
            <a:pPr algn="ctr" rtl="1"/>
            <a:r>
              <a:rPr lang="fa-IR" sz="2400" b="1" dirty="0" smtClean="0">
                <a:solidFill>
                  <a:schemeClr val="bg1"/>
                </a:solidFill>
                <a:cs typeface="B Zar" panose="00000400000000000000" pitchFamily="2" charset="-78"/>
              </a:rPr>
              <a:t>راهنمای استف</a:t>
            </a:r>
            <a:r>
              <a:rPr lang="fa-IR" sz="2400" b="1" dirty="0">
                <a:solidFill>
                  <a:schemeClr val="bg1"/>
                </a:solidFill>
                <a:cs typeface="B Zar" panose="00000400000000000000" pitchFamily="2" charset="-78"/>
              </a:rPr>
              <a:t>ا</a:t>
            </a:r>
            <a:r>
              <a:rPr lang="fa-IR" sz="2400" b="1" dirty="0" smtClean="0">
                <a:solidFill>
                  <a:schemeClr val="bg1"/>
                </a:solidFill>
                <a:cs typeface="B Zar" panose="00000400000000000000" pitchFamily="2" charset="-78"/>
              </a:rPr>
              <a:t>ده از </a:t>
            </a:r>
            <a:r>
              <a:rPr lang="en-US" sz="2400" b="1" dirty="0" smtClean="0">
                <a:solidFill>
                  <a:schemeClr val="bg1"/>
                </a:solidFill>
                <a:cs typeface="B Zar" panose="00000400000000000000" pitchFamily="2" charset="-78"/>
              </a:rPr>
              <a:t/>
            </a:r>
            <a:br>
              <a:rPr lang="en-US" sz="2400" b="1" dirty="0" smtClean="0">
                <a:solidFill>
                  <a:schemeClr val="bg1"/>
                </a:solidFill>
                <a:cs typeface="B Zar" panose="00000400000000000000" pitchFamily="2" charset="-78"/>
              </a:rPr>
            </a:br>
            <a:r>
              <a:rPr lang="en-US" sz="2400" b="1" dirty="0" err="1" smtClean="0">
                <a:solidFill>
                  <a:schemeClr val="bg1"/>
                </a:solidFill>
                <a:cs typeface="B Zar" panose="00000400000000000000" pitchFamily="2" charset="-78"/>
              </a:rPr>
              <a:t>ovid</a:t>
            </a:r>
            <a:r>
              <a:rPr lang="fa-IR" sz="2400" b="1" smtClean="0">
                <a:solidFill>
                  <a:schemeClr val="bg1"/>
                </a:solidFill>
                <a:cs typeface="B Zar" panose="00000400000000000000" pitchFamily="2" charset="-78"/>
              </a:rPr>
              <a:t/>
            </a:r>
            <a:br>
              <a:rPr lang="fa-IR" sz="2400" b="1" smtClean="0">
                <a:solidFill>
                  <a:schemeClr val="bg1"/>
                </a:solidFill>
                <a:cs typeface="B Zar" panose="00000400000000000000" pitchFamily="2" charset="-78"/>
              </a:rPr>
            </a:br>
            <a:r>
              <a:rPr lang="fa-IR" sz="2400" b="1" dirty="0" smtClean="0">
                <a:solidFill>
                  <a:schemeClr val="bg1"/>
                </a:solidFill>
                <a:cs typeface="B Zar" panose="00000400000000000000" pitchFamily="2" charset="-78"/>
              </a:rPr>
              <a:t/>
            </a:r>
            <a:br>
              <a:rPr lang="fa-IR" sz="2400" b="1" dirty="0" smtClean="0">
                <a:solidFill>
                  <a:schemeClr val="bg1"/>
                </a:solidFill>
                <a:cs typeface="B Zar" panose="00000400000000000000" pitchFamily="2" charset="-78"/>
              </a:rPr>
            </a:br>
            <a:r>
              <a:rPr lang="fa-IR" sz="2400" b="1" dirty="0" smtClean="0">
                <a:solidFill>
                  <a:schemeClr val="bg1"/>
                </a:solidFill>
                <a:cs typeface="B Zar" panose="00000400000000000000" pitchFamily="2" charset="-78"/>
              </a:rPr>
              <a:t> </a:t>
            </a:r>
            <a:br>
              <a:rPr lang="fa-IR" sz="2400" b="1" dirty="0" smtClean="0">
                <a:solidFill>
                  <a:schemeClr val="bg1"/>
                </a:solidFill>
                <a:cs typeface="B Zar" panose="00000400000000000000" pitchFamily="2" charset="-78"/>
              </a:rPr>
            </a:br>
            <a:r>
              <a:rPr lang="fa-IR" sz="2400" b="1" dirty="0" smtClean="0">
                <a:solidFill>
                  <a:schemeClr val="bg1"/>
                </a:solidFill>
                <a:cs typeface="B Zar" panose="00000400000000000000" pitchFamily="2" charset="-78"/>
              </a:rPr>
              <a:t>تهیه کننده: الهام تندیشه </a:t>
            </a:r>
            <a:br>
              <a:rPr lang="fa-IR" sz="2400" b="1" dirty="0" smtClean="0">
                <a:solidFill>
                  <a:schemeClr val="bg1"/>
                </a:solidFill>
                <a:cs typeface="B Zar" panose="00000400000000000000" pitchFamily="2" charset="-78"/>
              </a:rPr>
            </a:br>
            <a:endParaRPr lang="en-US" sz="2400" b="1" dirty="0">
              <a:solidFill>
                <a:schemeClr val="bg1"/>
              </a:solidFill>
              <a:cs typeface="B Zar" panose="00000400000000000000" pitchFamily="2" charset="-78"/>
            </a:endParaRPr>
          </a:p>
        </p:txBody>
      </p:sp>
    </p:spTree>
    <p:extLst>
      <p:ext uri="{BB962C8B-B14F-4D97-AF65-F5344CB8AC3E}">
        <p14:creationId xmlns:p14="http://schemas.microsoft.com/office/powerpoint/2010/main" val="389010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366" t="8633" r="-4776" b="6592"/>
          <a:stretch/>
        </p:blipFill>
        <p:spPr>
          <a:xfrm>
            <a:off x="544311" y="197428"/>
            <a:ext cx="10698653" cy="6785264"/>
          </a:xfrm>
          <a:prstGeom prst="rect">
            <a:avLst/>
          </a:prstGeom>
        </p:spPr>
      </p:pic>
    </p:spTree>
    <p:extLst>
      <p:ext uri="{BB962C8B-B14F-4D97-AF65-F5344CB8AC3E}">
        <p14:creationId xmlns:p14="http://schemas.microsoft.com/office/powerpoint/2010/main" val="197493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94803" y="-976745"/>
            <a:ext cx="8534400" cy="3615267"/>
          </a:xfrm>
        </p:spPr>
        <p:txBody>
          <a:bodyPr/>
          <a:lstStyle/>
          <a:p>
            <a:pPr algn="r" rtl="1"/>
            <a:r>
              <a:rPr lang="fa-IR" dirty="0" smtClean="0"/>
              <a:t>در این قسمت شما می توانید آرشیو ژورنال های موجود در  </a:t>
            </a:r>
            <a:r>
              <a:rPr lang="en-US" dirty="0" err="1" smtClean="0"/>
              <a:t>ovid</a:t>
            </a:r>
            <a:r>
              <a:rPr lang="fa-IR" dirty="0" smtClean="0"/>
              <a:t> را مرور کنید .توجه داشته باشید که تنها متن کامل مقالات ژورنال هایی که مشترک هستید می توانید دریافت کنید .برای اینکار کافی است روی گزینه </a:t>
            </a:r>
            <a:r>
              <a:rPr lang="en-US" dirty="0" smtClean="0"/>
              <a:t>journal </a:t>
            </a:r>
            <a:r>
              <a:rPr lang="fa-IR" dirty="0" smtClean="0"/>
              <a:t> را در نوار آبی بالای صفحه کلیک کنید.</a:t>
            </a:r>
            <a:endParaRPr lang="en-US" dirty="0"/>
          </a:p>
        </p:txBody>
      </p:sp>
      <p:pic>
        <p:nvPicPr>
          <p:cNvPr id="6" name="Picture 5"/>
          <p:cNvPicPr>
            <a:picLocks noChangeAspect="1"/>
          </p:cNvPicPr>
          <p:nvPr/>
        </p:nvPicPr>
        <p:blipFill rotWithShape="1">
          <a:blip r:embed="rId2"/>
          <a:srcRect l="2401" t="8127" r="1340" b="16559"/>
          <a:stretch/>
        </p:blipFill>
        <p:spPr>
          <a:xfrm>
            <a:off x="873484" y="1879984"/>
            <a:ext cx="9955719" cy="4811761"/>
          </a:xfrm>
          <a:prstGeom prst="rect">
            <a:avLst/>
          </a:prstGeom>
        </p:spPr>
      </p:pic>
    </p:spTree>
    <p:extLst>
      <p:ext uri="{BB962C8B-B14F-4D97-AF65-F5344CB8AC3E}">
        <p14:creationId xmlns:p14="http://schemas.microsoft.com/office/powerpoint/2010/main" val="315763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364" y="176645"/>
            <a:ext cx="8574375" cy="1350819"/>
          </a:xfrm>
        </p:spPr>
        <p:txBody>
          <a:bodyPr>
            <a:normAutofit/>
          </a:bodyPr>
          <a:lstStyle/>
          <a:p>
            <a:pPr marL="0" indent="0" algn="r" rtl="1">
              <a:buNone/>
            </a:pPr>
            <a:r>
              <a:rPr lang="fa-IR" b="1" dirty="0" smtClean="0"/>
              <a:t>مرور کتاب ها</a:t>
            </a:r>
          </a:p>
          <a:p>
            <a:pPr marL="0" indent="0" algn="r" rtl="1">
              <a:buNone/>
            </a:pPr>
            <a:r>
              <a:rPr lang="fa-IR" b="1" dirty="0" smtClean="0"/>
              <a:t>در این قسمت شما می توانید کتابهاییرا که از طریق دانشگاه مشترک هستیم بصورت آنلاین مطالعه نمایید.</a:t>
            </a:r>
          </a:p>
          <a:p>
            <a:pPr marL="0" indent="0" algn="r" rtl="1">
              <a:buNone/>
            </a:pPr>
            <a:endParaRPr lang="en-US" b="1" dirty="0"/>
          </a:p>
        </p:txBody>
      </p:sp>
      <p:pic>
        <p:nvPicPr>
          <p:cNvPr id="2" name="Picture 1"/>
          <p:cNvPicPr>
            <a:picLocks noChangeAspect="1"/>
          </p:cNvPicPr>
          <p:nvPr/>
        </p:nvPicPr>
        <p:blipFill rotWithShape="1">
          <a:blip r:embed="rId2"/>
          <a:srcRect l="4116" t="19324" r="3229" b="11261"/>
          <a:stretch/>
        </p:blipFill>
        <p:spPr>
          <a:xfrm>
            <a:off x="1943100" y="2182090"/>
            <a:ext cx="9123218" cy="3844637"/>
          </a:xfrm>
          <a:prstGeom prst="rect">
            <a:avLst/>
          </a:prstGeom>
        </p:spPr>
      </p:pic>
    </p:spTree>
    <p:extLst>
      <p:ext uri="{BB962C8B-B14F-4D97-AF65-F5344CB8AC3E}">
        <p14:creationId xmlns:p14="http://schemas.microsoft.com/office/powerpoint/2010/main" val="247957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a:srcRect l="21312" t="11999" r="20422" b="4459"/>
          <a:stretch/>
        </p:blipFill>
        <p:spPr>
          <a:xfrm>
            <a:off x="1153390" y="0"/>
            <a:ext cx="9497392" cy="6858000"/>
          </a:xfrm>
          <a:prstGeom prst="rect">
            <a:avLst/>
          </a:prstGeom>
        </p:spPr>
      </p:pic>
    </p:spTree>
    <p:extLst>
      <p:ext uri="{BB962C8B-B14F-4D97-AF65-F5344CB8AC3E}">
        <p14:creationId xmlns:p14="http://schemas.microsoft.com/office/powerpoint/2010/main" val="16521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9513" t="9698" r="28262" b="19425"/>
          <a:stretch/>
        </p:blipFill>
        <p:spPr>
          <a:xfrm>
            <a:off x="1756064" y="233916"/>
            <a:ext cx="9014717" cy="5813593"/>
          </a:xfrm>
          <a:prstGeom prst="rect">
            <a:avLst/>
          </a:prstGeom>
        </p:spPr>
      </p:pic>
    </p:spTree>
    <p:extLst>
      <p:ext uri="{BB962C8B-B14F-4D97-AF65-F5344CB8AC3E}">
        <p14:creationId xmlns:p14="http://schemas.microsoft.com/office/powerpoint/2010/main" val="1827974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553" t="15647" r="20869" b="28714"/>
          <a:stretch/>
        </p:blipFill>
        <p:spPr>
          <a:xfrm>
            <a:off x="1130433" y="777384"/>
            <a:ext cx="9954491" cy="5551887"/>
          </a:xfrm>
          <a:prstGeom prst="rect">
            <a:avLst/>
          </a:prstGeom>
        </p:spPr>
      </p:pic>
    </p:spTree>
    <p:extLst>
      <p:ext uri="{BB962C8B-B14F-4D97-AF65-F5344CB8AC3E}">
        <p14:creationId xmlns:p14="http://schemas.microsoft.com/office/powerpoint/2010/main" val="59660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382" y="1174174"/>
            <a:ext cx="9497291" cy="4800600"/>
          </a:xfrm>
        </p:spPr>
        <p:txBody>
          <a:bodyPr>
            <a:normAutofit/>
          </a:bodyPr>
          <a:lstStyle/>
          <a:p>
            <a:pPr algn="r" rtl="1"/>
            <a:r>
              <a:rPr lang="fa-IR" sz="2400" dirty="0"/>
              <a:t>این پایگاه یکی از پیشرفته ترین محیط های جستجوی اطلاعات در زمینه علوم پایه و علوم زیستی و پزشکی است و همچنین یکی از اولین پایگاه های تجاری دنیا در امر گسترش سریع تکنولوژی اطلاعات (</a:t>
            </a:r>
            <a:r>
              <a:rPr lang="en-US" sz="2400" dirty="0"/>
              <a:t>IT) </a:t>
            </a:r>
            <a:r>
              <a:rPr lang="fa-IR" sz="2400" dirty="0"/>
              <a:t>است. بعنوان یک </a:t>
            </a:r>
            <a:r>
              <a:rPr lang="fa-IR" sz="2400" dirty="0" smtClean="0"/>
              <a:t>پایگاه</a:t>
            </a:r>
            <a:r>
              <a:rPr lang="en-US" sz="2400" dirty="0" smtClean="0"/>
              <a:t>  </a:t>
            </a:r>
            <a:r>
              <a:rPr lang="fa-IR" sz="2400" dirty="0"/>
              <a:t>برجسته در دنیا در امر دستیابی به اطلاعات و محصولات الکترونیکی، مهارت­های تحقیقاتی و خدمات پشتیبانی برای کاربران سراسر دنیا، به حساب می آید. در سال ۲۰۰۱، </a:t>
            </a:r>
            <a:r>
              <a:rPr lang="en-US" sz="2400" dirty="0"/>
              <a:t>Ovid </a:t>
            </a:r>
            <a:r>
              <a:rPr lang="fa-IR" sz="2400" dirty="0"/>
              <a:t>با شرکت </a:t>
            </a:r>
            <a:r>
              <a:rPr lang="en-US" sz="2400" dirty="0"/>
              <a:t>Silver Platter </a:t>
            </a:r>
            <a:r>
              <a:rPr lang="fa-IR" sz="2400" dirty="0"/>
              <a:t>ادغام شد و موجب یکی شدن منابع دو نام برجسته دنیا در زمینه پزشکی و تحقیقات علمی شد.  </a:t>
            </a:r>
            <a:r>
              <a:rPr lang="en-US" sz="2400" dirty="0"/>
              <a:t>Ovid</a:t>
            </a:r>
            <a:r>
              <a:rPr lang="fa-IR" sz="2400" dirty="0"/>
              <a:t>با استفاده از موتور جستجوی قوی خود، جستجو، تحقیق و دسترسی به محتوای ۱۲۰۰ ژورنال و بیش از ۱۰۰۰ کتاب را از حدود ۲۰۰ بانک اطلاعاتی امکان پذیر ساخته است.</a:t>
            </a:r>
            <a:br>
              <a:rPr lang="fa-IR" sz="2400" dirty="0"/>
            </a:br>
            <a:r>
              <a:rPr lang="fa-IR" sz="2400" dirty="0"/>
              <a:t> </a:t>
            </a:r>
            <a:br>
              <a:rPr lang="fa-IR" sz="2400" dirty="0"/>
            </a:br>
            <a:endParaRPr lang="en-US" sz="2400" dirty="0">
              <a:solidFill>
                <a:srgbClr val="FF0000"/>
              </a:solidFill>
            </a:endParaRPr>
          </a:p>
        </p:txBody>
      </p:sp>
    </p:spTree>
    <p:extLst>
      <p:ext uri="{BB962C8B-B14F-4D97-AF65-F5344CB8AC3E}">
        <p14:creationId xmlns:p14="http://schemas.microsoft.com/office/powerpoint/2010/main" val="350840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fa-IR" b="1" dirty="0" smtClean="0">
                <a:cs typeface="B Zar" panose="00000400000000000000" pitchFamily="2" charset="-78"/>
              </a:rPr>
              <a:t>ورود به محیط جستجوی </a:t>
            </a:r>
            <a:r>
              <a:rPr lang="en-US" b="1" dirty="0" err="1" smtClean="0">
                <a:cs typeface="B Zar" panose="00000400000000000000" pitchFamily="2" charset="-78"/>
              </a:rPr>
              <a:t>ovid</a:t>
            </a:r>
            <a:endParaRPr lang="en-US" b="1" dirty="0" smtClean="0">
              <a:cs typeface="B Zar" panose="00000400000000000000" pitchFamily="2" charset="-78"/>
            </a:endParaRPr>
          </a:p>
          <a:p>
            <a:pPr algn="r" rtl="1"/>
            <a:r>
              <a:rPr lang="fa-IR" dirty="0" smtClean="0">
                <a:cs typeface="B Zar" panose="00000400000000000000" pitchFamily="2" charset="-78"/>
              </a:rPr>
              <a:t>ا. از طریق آدرس </a:t>
            </a:r>
            <a:r>
              <a:rPr lang="en-US" dirty="0" smtClean="0">
                <a:cs typeface="B Zar" panose="00000400000000000000" pitchFamily="2" charset="-78"/>
                <a:hlinkClick r:id="rId2"/>
              </a:rPr>
              <a:t>http://ovidsp.ovid.com/autologin.cqi</a:t>
            </a:r>
            <a:endParaRPr lang="en-US" dirty="0" smtClean="0">
              <a:cs typeface="B Zar" panose="00000400000000000000" pitchFamily="2" charset="-78"/>
            </a:endParaRPr>
          </a:p>
          <a:p>
            <a:pPr algn="r" rtl="1"/>
            <a:r>
              <a:rPr lang="fa-IR" dirty="0" smtClean="0">
                <a:cs typeface="B Zar" panose="00000400000000000000" pitchFamily="2" charset="-78"/>
              </a:rPr>
              <a:t>2. از طریق لینک </a:t>
            </a:r>
            <a:r>
              <a:rPr lang="en-US" dirty="0" err="1" smtClean="0">
                <a:cs typeface="B Zar" panose="00000400000000000000" pitchFamily="2" charset="-78"/>
              </a:rPr>
              <a:t>ovid</a:t>
            </a:r>
            <a:r>
              <a:rPr lang="en-US" dirty="0" smtClean="0">
                <a:cs typeface="B Zar" panose="00000400000000000000" pitchFamily="2" charset="-78"/>
              </a:rPr>
              <a:t> </a:t>
            </a:r>
            <a:r>
              <a:rPr lang="fa-IR" dirty="0" smtClean="0">
                <a:cs typeface="B Zar" panose="00000400000000000000" pitchFamily="2" charset="-78"/>
              </a:rPr>
              <a:t>در سایت کتابخانه مرکزی دانشگاه </a:t>
            </a:r>
          </a:p>
          <a:p>
            <a:pPr algn="r" rtl="1"/>
            <a:r>
              <a:rPr lang="fa-IR" b="1" dirty="0" smtClean="0">
                <a:cs typeface="B Zar" panose="00000400000000000000" pitchFamily="2" charset="-78"/>
              </a:rPr>
              <a:t>ثبت نام در </a:t>
            </a:r>
            <a:r>
              <a:rPr lang="en-US" b="1" dirty="0" err="1" smtClean="0">
                <a:cs typeface="B Zar" panose="00000400000000000000" pitchFamily="2" charset="-78"/>
              </a:rPr>
              <a:t>ovid</a:t>
            </a:r>
            <a:endParaRPr lang="en-US" b="1" dirty="0" smtClean="0">
              <a:cs typeface="B Zar" panose="00000400000000000000" pitchFamily="2" charset="-78"/>
            </a:endParaRPr>
          </a:p>
          <a:p>
            <a:pPr algn="r" rtl="1"/>
            <a:r>
              <a:rPr lang="fa-IR" dirty="0" smtClean="0">
                <a:cs typeface="B Zar" panose="00000400000000000000" pitchFamily="2" charset="-78"/>
              </a:rPr>
              <a:t>پس از ورود به پایگاه </a:t>
            </a:r>
            <a:r>
              <a:rPr lang="en-US" dirty="0" err="1" smtClean="0">
                <a:cs typeface="B Zar" panose="00000400000000000000" pitchFamily="2" charset="-78"/>
              </a:rPr>
              <a:t>ovid</a:t>
            </a:r>
            <a:r>
              <a:rPr lang="en-US" dirty="0" smtClean="0">
                <a:cs typeface="B Zar" panose="00000400000000000000" pitchFamily="2" charset="-78"/>
              </a:rPr>
              <a:t> </a:t>
            </a:r>
            <a:r>
              <a:rPr lang="fa-IR" dirty="0" smtClean="0">
                <a:cs typeface="B Zar" panose="00000400000000000000" pitchFamily="2" charset="-78"/>
              </a:rPr>
              <a:t>بر روی </a:t>
            </a:r>
            <a:r>
              <a:rPr lang="en-US" dirty="0" smtClean="0">
                <a:cs typeface="B Zar" panose="00000400000000000000" pitchFamily="2" charset="-78"/>
              </a:rPr>
              <a:t>my account </a:t>
            </a:r>
            <a:r>
              <a:rPr lang="fa-IR" dirty="0" smtClean="0">
                <a:cs typeface="B Zar" panose="00000400000000000000" pitchFamily="2" charset="-78"/>
              </a:rPr>
              <a:t>کلیک کرده و در صفحه باز شده </a:t>
            </a:r>
            <a:r>
              <a:rPr lang="en-US" dirty="0" smtClean="0">
                <a:cs typeface="B Zar" panose="00000400000000000000" pitchFamily="2" charset="-78"/>
              </a:rPr>
              <a:t>create a new personal Account </a:t>
            </a:r>
            <a:r>
              <a:rPr lang="fa-IR" dirty="0" smtClean="0">
                <a:cs typeface="B Zar" panose="00000400000000000000" pitchFamily="2" charset="-78"/>
              </a:rPr>
              <a:t>را انتخاب کنید .پس از ثبت مشخصات در این قسمت می توانید با نام کاربری و کلمه عبور انتخابی خود از همین بخش وارد سایت شوید.</a:t>
            </a:r>
          </a:p>
          <a:p>
            <a:pPr algn="r" rtl="1"/>
            <a:r>
              <a:rPr lang="fa-IR" b="1" dirty="0" smtClean="0">
                <a:cs typeface="B Zar" panose="00000400000000000000" pitchFamily="2" charset="-78"/>
              </a:rPr>
              <a:t>انتخاب پایگاههای اطلاعاتی </a:t>
            </a:r>
            <a:r>
              <a:rPr lang="en-US" b="1" dirty="0" err="1" smtClean="0">
                <a:cs typeface="B Zar" panose="00000400000000000000" pitchFamily="2" charset="-78"/>
              </a:rPr>
              <a:t>ovid</a:t>
            </a:r>
            <a:endParaRPr lang="en-US" b="1" dirty="0" smtClean="0">
              <a:cs typeface="B Zar" panose="00000400000000000000" pitchFamily="2" charset="-78"/>
            </a:endParaRPr>
          </a:p>
          <a:p>
            <a:pPr algn="r" rtl="1"/>
            <a:r>
              <a:rPr lang="fa-IR" dirty="0" smtClean="0">
                <a:cs typeface="B Zar" panose="00000400000000000000" pitchFamily="2" charset="-78"/>
              </a:rPr>
              <a:t>پس</a:t>
            </a:r>
            <a:r>
              <a:rPr lang="fa-IR" b="1" dirty="0" smtClean="0">
                <a:cs typeface="B Zar" panose="00000400000000000000" pitchFamily="2" charset="-78"/>
              </a:rPr>
              <a:t> </a:t>
            </a:r>
            <a:r>
              <a:rPr lang="fa-IR" dirty="0" smtClean="0">
                <a:cs typeface="B Zar" panose="00000400000000000000" pitchFamily="2" charset="-78"/>
              </a:rPr>
              <a:t>از ورود به محیط جستجوی </a:t>
            </a:r>
            <a:r>
              <a:rPr lang="en-US" b="1" dirty="0" err="1" smtClean="0">
                <a:cs typeface="B Zar" panose="00000400000000000000" pitchFamily="2" charset="-78"/>
              </a:rPr>
              <a:t>ovid</a:t>
            </a:r>
            <a:r>
              <a:rPr lang="fa-IR" b="1" dirty="0" smtClean="0">
                <a:cs typeface="B Zar" panose="00000400000000000000" pitchFamily="2" charset="-78"/>
              </a:rPr>
              <a:t> </a:t>
            </a:r>
            <a:r>
              <a:rPr lang="fa-IR" dirty="0" smtClean="0">
                <a:cs typeface="B Zar" panose="00000400000000000000" pitchFamily="2" charset="-78"/>
              </a:rPr>
              <a:t>صفحه اصلی ان مانند شکل زیر نمایش داده می شود</a:t>
            </a:r>
            <a:endParaRPr lang="en-US" dirty="0">
              <a:cs typeface="B Zar" panose="00000400000000000000" pitchFamily="2" charset="-78"/>
            </a:endParaRPr>
          </a:p>
          <a:p>
            <a:pPr algn="r" rtl="1"/>
            <a:endParaRPr lang="en-US" b="1" dirty="0" smtClean="0">
              <a:cs typeface="B Zar" panose="00000400000000000000" pitchFamily="2" charset="-78"/>
            </a:endParaRPr>
          </a:p>
          <a:p>
            <a:pPr algn="r" rtl="1"/>
            <a:endParaRPr lang="en-US" dirty="0">
              <a:cs typeface="B Zar" panose="00000400000000000000" pitchFamily="2" charset="-78"/>
            </a:endParaRPr>
          </a:p>
        </p:txBody>
      </p:sp>
      <p:sp>
        <p:nvSpPr>
          <p:cNvPr id="4" name="Rectangle 3"/>
          <p:cNvSpPr/>
          <p:nvPr/>
        </p:nvSpPr>
        <p:spPr>
          <a:xfrm>
            <a:off x="5939547" y="3244334"/>
            <a:ext cx="312906" cy="369332"/>
          </a:xfrm>
          <a:prstGeom prst="rect">
            <a:avLst/>
          </a:prstGeom>
        </p:spPr>
        <p:txBody>
          <a:bodyPr wrap="none">
            <a:spAutoFit/>
          </a:bodyPr>
          <a:lstStyle/>
          <a:p>
            <a:r>
              <a:rPr lang="en-US" dirty="0">
                <a:latin typeface="Arial" panose="020B0604020202020204" pitchFamily="34" charset="0"/>
              </a:rPr>
              <a:t>3</a:t>
            </a:r>
            <a:endParaRPr lang="en-US" dirty="0"/>
          </a:p>
        </p:txBody>
      </p:sp>
    </p:spTree>
    <p:extLst>
      <p:ext uri="{BB962C8B-B14F-4D97-AF65-F5344CB8AC3E}">
        <p14:creationId xmlns:p14="http://schemas.microsoft.com/office/powerpoint/2010/main" val="2858679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671" t="22766" r="10150" b="6577"/>
          <a:stretch/>
        </p:blipFill>
        <p:spPr>
          <a:xfrm>
            <a:off x="671767" y="461109"/>
            <a:ext cx="10695888" cy="6064382"/>
          </a:xfrm>
          <a:prstGeom prst="rect">
            <a:avLst/>
          </a:prstGeom>
        </p:spPr>
      </p:pic>
    </p:spTree>
    <p:extLst>
      <p:ext uri="{BB962C8B-B14F-4D97-AF65-F5344CB8AC3E}">
        <p14:creationId xmlns:p14="http://schemas.microsoft.com/office/powerpoint/2010/main" val="1728886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04509" y="207818"/>
            <a:ext cx="5247409" cy="1101437"/>
          </a:xfrm>
        </p:spPr>
        <p:txBody>
          <a:bodyPr>
            <a:normAutofit lnSpcReduction="10000"/>
          </a:bodyPr>
          <a:lstStyle/>
          <a:p>
            <a:pPr marL="0" indent="0" algn="r" rtl="1">
              <a:buNone/>
            </a:pPr>
            <a:r>
              <a:rPr lang="fa-IR" dirty="0" smtClean="0"/>
              <a:t>انواع جستجو</a:t>
            </a:r>
          </a:p>
          <a:p>
            <a:pPr marL="0" indent="0" algn="r" rtl="1">
              <a:buNone/>
            </a:pPr>
            <a:r>
              <a:rPr lang="fa-IR" dirty="0" smtClean="0"/>
              <a:t>پس از ورود به صفحه اصلی جستجو شکل زیر را مشاهده می نمایید</a:t>
            </a:r>
            <a:endParaRPr lang="en-US" dirty="0"/>
          </a:p>
        </p:txBody>
      </p:sp>
      <p:pic>
        <p:nvPicPr>
          <p:cNvPr id="7" name="Picture 6"/>
          <p:cNvPicPr>
            <a:picLocks noChangeAspect="1"/>
          </p:cNvPicPr>
          <p:nvPr/>
        </p:nvPicPr>
        <p:blipFill rotWithShape="1">
          <a:blip r:embed="rId2"/>
          <a:srcRect l="3923" t="23190" r="4484" b="4338"/>
          <a:stretch/>
        </p:blipFill>
        <p:spPr>
          <a:xfrm>
            <a:off x="428367" y="1569027"/>
            <a:ext cx="10991243" cy="5174672"/>
          </a:xfrm>
          <a:prstGeom prst="rect">
            <a:avLst/>
          </a:prstGeom>
        </p:spPr>
      </p:pic>
    </p:spTree>
    <p:extLst>
      <p:ext uri="{BB962C8B-B14F-4D97-AF65-F5344CB8AC3E}">
        <p14:creationId xmlns:p14="http://schemas.microsoft.com/office/powerpoint/2010/main" val="324719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3853" y="0"/>
            <a:ext cx="6465021" cy="893616"/>
          </a:xfrm>
        </p:spPr>
        <p:txBody>
          <a:bodyPr/>
          <a:lstStyle/>
          <a:p>
            <a:pPr marL="0" indent="0" algn="r" rtl="1">
              <a:buNone/>
            </a:pPr>
            <a:r>
              <a:rPr lang="en-US" dirty="0" smtClean="0"/>
              <a:t>Basic Search</a:t>
            </a:r>
            <a:r>
              <a:rPr lang="fa-IR" dirty="0" smtClean="0"/>
              <a:t>(جست و جوی ساده)</a:t>
            </a:r>
            <a:endParaRPr lang="en-US" dirty="0"/>
          </a:p>
        </p:txBody>
      </p:sp>
      <p:pic>
        <p:nvPicPr>
          <p:cNvPr id="4" name="Picture 3"/>
          <p:cNvPicPr>
            <a:picLocks noChangeAspect="1"/>
          </p:cNvPicPr>
          <p:nvPr/>
        </p:nvPicPr>
        <p:blipFill rotWithShape="1">
          <a:blip r:embed="rId2"/>
          <a:srcRect l="2939" t="15002" r="1130" b="4146"/>
          <a:stretch/>
        </p:blipFill>
        <p:spPr>
          <a:xfrm>
            <a:off x="127956" y="1101436"/>
            <a:ext cx="10761717" cy="5756564"/>
          </a:xfrm>
          <a:prstGeom prst="rect">
            <a:avLst/>
          </a:prstGeom>
        </p:spPr>
      </p:pic>
    </p:spTree>
    <p:extLst>
      <p:ext uri="{BB962C8B-B14F-4D97-AF65-F5344CB8AC3E}">
        <p14:creationId xmlns:p14="http://schemas.microsoft.com/office/powerpoint/2010/main" val="1517728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092" y="187037"/>
            <a:ext cx="8686800" cy="1776846"/>
          </a:xfrm>
        </p:spPr>
        <p:txBody>
          <a:bodyPr/>
          <a:lstStyle/>
          <a:p>
            <a:pPr algn="r" rtl="1"/>
            <a:r>
              <a:rPr lang="en-US" dirty="0" smtClean="0"/>
              <a:t>Find Citation</a:t>
            </a:r>
          </a:p>
          <a:p>
            <a:pPr algn="r" rtl="1"/>
            <a:r>
              <a:rPr lang="fa-IR" dirty="0" smtClean="0"/>
              <a:t>چنانچه اطلاعات ناقصی در مورد یک منبع اطلاعاتی خاص داشته باشید از این قسمت می توانید استفاده نمایید. تنها کافی است اطلاعاتی که در دست دارید را در باکس مربوطه وارد نمایید.</a:t>
            </a:r>
            <a:endParaRPr lang="en-US" dirty="0"/>
          </a:p>
        </p:txBody>
      </p:sp>
      <p:pic>
        <p:nvPicPr>
          <p:cNvPr id="4" name="Picture 3"/>
          <p:cNvPicPr>
            <a:picLocks noChangeAspect="1"/>
          </p:cNvPicPr>
          <p:nvPr/>
        </p:nvPicPr>
        <p:blipFill rotWithShape="1">
          <a:blip r:embed="rId2"/>
          <a:srcRect l="2747" t="9776" r="1879" b="3300"/>
          <a:stretch/>
        </p:blipFill>
        <p:spPr>
          <a:xfrm>
            <a:off x="1088875" y="2067792"/>
            <a:ext cx="9343599" cy="4790208"/>
          </a:xfrm>
          <a:prstGeom prst="rect">
            <a:avLst/>
          </a:prstGeom>
        </p:spPr>
      </p:pic>
    </p:spTree>
    <p:extLst>
      <p:ext uri="{BB962C8B-B14F-4D97-AF65-F5344CB8AC3E}">
        <p14:creationId xmlns:p14="http://schemas.microsoft.com/office/powerpoint/2010/main" val="2288152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5283" y="197427"/>
            <a:ext cx="8449684" cy="1246909"/>
          </a:xfrm>
        </p:spPr>
        <p:txBody>
          <a:bodyPr>
            <a:normAutofit/>
          </a:bodyPr>
          <a:lstStyle/>
          <a:p>
            <a:pPr marL="0" indent="0" algn="r" rtl="1">
              <a:buNone/>
            </a:pPr>
            <a:r>
              <a:rPr lang="en-US" dirty="0" smtClean="0"/>
              <a:t>Search Field</a:t>
            </a:r>
          </a:p>
          <a:p>
            <a:pPr marL="0" indent="0" algn="r" rtl="1">
              <a:buNone/>
            </a:pPr>
            <a:r>
              <a:rPr lang="fa-IR" dirty="0" smtClean="0"/>
              <a:t>در این قسمت شما می توانید تمامی زمینه ها پایگاه </a:t>
            </a:r>
            <a:r>
              <a:rPr lang="en-US" dirty="0" err="1" smtClean="0"/>
              <a:t>ovid</a:t>
            </a:r>
            <a:r>
              <a:rPr lang="en-US" dirty="0" smtClean="0"/>
              <a:t> </a:t>
            </a:r>
            <a:r>
              <a:rPr lang="fa-IR" dirty="0" smtClean="0"/>
              <a:t> را مشاهده کنید و کلیدواژه موردنظر را به طور خاص فقط در آن فیلد جستجو نمایید.</a:t>
            </a:r>
            <a:endParaRPr lang="en-US" dirty="0"/>
          </a:p>
        </p:txBody>
      </p:sp>
      <p:pic>
        <p:nvPicPr>
          <p:cNvPr id="4" name="Picture 3"/>
          <p:cNvPicPr>
            <a:picLocks noChangeAspect="1"/>
          </p:cNvPicPr>
          <p:nvPr/>
        </p:nvPicPr>
        <p:blipFill rotWithShape="1">
          <a:blip r:embed="rId2"/>
          <a:srcRect l="2819" t="8205" r="2869" b="9587"/>
          <a:stretch/>
        </p:blipFill>
        <p:spPr>
          <a:xfrm>
            <a:off x="648025" y="2047008"/>
            <a:ext cx="9285685" cy="4707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482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21" y="-997528"/>
            <a:ext cx="8534400" cy="3615267"/>
          </a:xfrm>
        </p:spPr>
        <p:txBody>
          <a:bodyPr/>
          <a:lstStyle/>
          <a:p>
            <a:pPr marL="0" indent="0" algn="r" rtl="1">
              <a:buNone/>
            </a:pPr>
            <a:r>
              <a:rPr lang="en-US" dirty="0" smtClean="0"/>
              <a:t>Advanced Search</a:t>
            </a:r>
          </a:p>
          <a:p>
            <a:pPr marL="0" indent="0" algn="r" rtl="1">
              <a:buNone/>
            </a:pPr>
            <a:endParaRPr lang="en-US" dirty="0"/>
          </a:p>
        </p:txBody>
      </p:sp>
      <p:pic>
        <p:nvPicPr>
          <p:cNvPr id="4" name="Picture 3"/>
          <p:cNvPicPr>
            <a:picLocks noChangeAspect="1"/>
          </p:cNvPicPr>
          <p:nvPr/>
        </p:nvPicPr>
        <p:blipFill rotWithShape="1">
          <a:blip r:embed="rId2"/>
          <a:srcRect l="2635" t="9131" r="1488" b="3792"/>
          <a:stretch/>
        </p:blipFill>
        <p:spPr>
          <a:xfrm>
            <a:off x="343156" y="1402771"/>
            <a:ext cx="10515345" cy="5372101"/>
          </a:xfrm>
          <a:prstGeom prst="rect">
            <a:avLst/>
          </a:prstGeom>
        </p:spPr>
      </p:pic>
    </p:spTree>
    <p:extLst>
      <p:ext uri="{BB962C8B-B14F-4D97-AF65-F5344CB8AC3E}">
        <p14:creationId xmlns:p14="http://schemas.microsoft.com/office/powerpoint/2010/main" val="2234389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415</TotalTime>
  <Words>363</Words>
  <Application>Microsoft Office PowerPoint</Application>
  <PresentationFormat>Widescreen</PresentationFormat>
  <Paragraphs>22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 Zar</vt:lpstr>
      <vt:lpstr>Calibri</vt:lpstr>
      <vt:lpstr>Century Gothic</vt:lpstr>
      <vt:lpstr>Tahoma</vt:lpstr>
      <vt:lpstr>Wingdings 3</vt:lpstr>
      <vt:lpstr>Slice</vt:lpstr>
      <vt:lpstr>راهنمای استفاده از  ovid    تهیه کننده: الهام تندیشه  </vt:lpstr>
      <vt:lpstr>این پایگاه یکی از پیشرفته ترین محیط های جستجوی اطلاعات در زمینه علوم پایه و علوم زیستی و پزشکی است و همچنین یکی از اولین پایگاه های تجاری دنیا در امر گسترش سریع تکنولوژی اطلاعات (IT) است. بعنوان یک پایگاه  برجسته در دنیا در امر دستیابی به اطلاعات و محصولات الکترونیکی، مهارت­های تحقیقاتی و خدمات پشتیبانی برای کاربران سراسر دنیا، به حساب می آید. در سال ۲۰۰۱، Ovid با شرکت Silver Platter ادغام شد و موجب یکی شدن منابع دو نام برجسته دنیا در زمینه پزشکی و تحقیقات علمی شد.  Ovidبا استفاده از موتور جستجوی قوی خود، جستجو، تحقیق و دسترسی به محتوای ۱۲۰۰ ژورنال و بیش از ۱۰۰۰ کتاب را از حدود ۲۰۰ بانک اطلاعاتی امکان پذیر ساخته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استفاده از ovid</dc:title>
  <dc:creator>educ22</dc:creator>
  <cp:lastModifiedBy>educ22</cp:lastModifiedBy>
  <cp:revision>32</cp:revision>
  <dcterms:created xsi:type="dcterms:W3CDTF">2019-04-14T06:52:05Z</dcterms:created>
  <dcterms:modified xsi:type="dcterms:W3CDTF">2019-06-15T09:11:55Z</dcterms:modified>
</cp:coreProperties>
</file>