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Lst>
  <p:sldSz cx="6858000" cy="9906000" type="A4"/>
  <p:notesSz cx="6858000" cy="9144000"/>
  <p:defaultTextStyle>
    <a:defPPr>
      <a:defRPr lang="en-US"/>
    </a:defPPr>
    <a:lvl1pPr marL="0" algn="l" defTabSz="342077" rtl="0" eaLnBrk="1" latinLnBrk="0" hangingPunct="1">
      <a:defRPr sz="1347" kern="1200">
        <a:solidFill>
          <a:schemeClr val="tx1"/>
        </a:solidFill>
        <a:latin typeface="+mn-lt"/>
        <a:ea typeface="+mn-ea"/>
        <a:cs typeface="+mn-cs"/>
      </a:defRPr>
    </a:lvl1pPr>
    <a:lvl2pPr marL="342077" algn="l" defTabSz="342077" rtl="0" eaLnBrk="1" latinLnBrk="0" hangingPunct="1">
      <a:defRPr sz="1347" kern="1200">
        <a:solidFill>
          <a:schemeClr val="tx1"/>
        </a:solidFill>
        <a:latin typeface="+mn-lt"/>
        <a:ea typeface="+mn-ea"/>
        <a:cs typeface="+mn-cs"/>
      </a:defRPr>
    </a:lvl2pPr>
    <a:lvl3pPr marL="684154" algn="l" defTabSz="342077" rtl="0" eaLnBrk="1" latinLnBrk="0" hangingPunct="1">
      <a:defRPr sz="1347" kern="1200">
        <a:solidFill>
          <a:schemeClr val="tx1"/>
        </a:solidFill>
        <a:latin typeface="+mn-lt"/>
        <a:ea typeface="+mn-ea"/>
        <a:cs typeface="+mn-cs"/>
      </a:defRPr>
    </a:lvl3pPr>
    <a:lvl4pPr marL="1026231" algn="l" defTabSz="342077" rtl="0" eaLnBrk="1" latinLnBrk="0" hangingPunct="1">
      <a:defRPr sz="1347" kern="1200">
        <a:solidFill>
          <a:schemeClr val="tx1"/>
        </a:solidFill>
        <a:latin typeface="+mn-lt"/>
        <a:ea typeface="+mn-ea"/>
        <a:cs typeface="+mn-cs"/>
      </a:defRPr>
    </a:lvl4pPr>
    <a:lvl5pPr marL="1368308" algn="l" defTabSz="342077" rtl="0" eaLnBrk="1" latinLnBrk="0" hangingPunct="1">
      <a:defRPr sz="1347" kern="1200">
        <a:solidFill>
          <a:schemeClr val="tx1"/>
        </a:solidFill>
        <a:latin typeface="+mn-lt"/>
        <a:ea typeface="+mn-ea"/>
        <a:cs typeface="+mn-cs"/>
      </a:defRPr>
    </a:lvl5pPr>
    <a:lvl6pPr marL="1710385" algn="l" defTabSz="342077" rtl="0" eaLnBrk="1" latinLnBrk="0" hangingPunct="1">
      <a:defRPr sz="1347" kern="1200">
        <a:solidFill>
          <a:schemeClr val="tx1"/>
        </a:solidFill>
        <a:latin typeface="+mn-lt"/>
        <a:ea typeface="+mn-ea"/>
        <a:cs typeface="+mn-cs"/>
      </a:defRPr>
    </a:lvl6pPr>
    <a:lvl7pPr marL="2052462" algn="l" defTabSz="342077" rtl="0" eaLnBrk="1" latinLnBrk="0" hangingPunct="1">
      <a:defRPr sz="1347" kern="1200">
        <a:solidFill>
          <a:schemeClr val="tx1"/>
        </a:solidFill>
        <a:latin typeface="+mn-lt"/>
        <a:ea typeface="+mn-ea"/>
        <a:cs typeface="+mn-cs"/>
      </a:defRPr>
    </a:lvl7pPr>
    <a:lvl8pPr marL="2394539" algn="l" defTabSz="342077" rtl="0" eaLnBrk="1" latinLnBrk="0" hangingPunct="1">
      <a:defRPr sz="1347" kern="1200">
        <a:solidFill>
          <a:schemeClr val="tx1"/>
        </a:solidFill>
        <a:latin typeface="+mn-lt"/>
        <a:ea typeface="+mn-ea"/>
        <a:cs typeface="+mn-cs"/>
      </a:defRPr>
    </a:lvl8pPr>
    <a:lvl9pPr marL="2736616" algn="l" defTabSz="342077" rtl="0" eaLnBrk="1" latinLnBrk="0" hangingPunct="1">
      <a:defRPr sz="13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5E3E3"/>
    <a:srgbClr val="FFE593"/>
    <a:srgbClr val="FFFF97"/>
    <a:srgbClr val="F09A98"/>
    <a:srgbClr val="ED8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4" d="100"/>
          <a:sy n="64" d="100"/>
        </p:scale>
        <p:origin x="25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6245"/>
            <a:ext cx="6858000" cy="2689755"/>
          </a:xfrm>
          <a:prstGeom prst="rect">
            <a:avLst/>
          </a:prstGeom>
        </p:spPr>
      </p:pic>
      <p:sp>
        <p:nvSpPr>
          <p:cNvPr id="2" name="Title 1"/>
          <p:cNvSpPr>
            <a:spLocks noGrp="1"/>
          </p:cNvSpPr>
          <p:nvPr>
            <p:ph type="ctrTitle"/>
          </p:nvPr>
        </p:nvSpPr>
        <p:spPr>
          <a:xfrm>
            <a:off x="685800" y="2604918"/>
            <a:ext cx="5486400" cy="2636250"/>
          </a:xfrm>
        </p:spPr>
        <p:txBody>
          <a:bodyPr anchor="b">
            <a:normAutofit/>
          </a:bodyPr>
          <a:lstStyle>
            <a:lvl1pPr algn="l">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685800" y="5246513"/>
            <a:ext cx="5486400" cy="9906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449128" y="6245555"/>
            <a:ext cx="1723072" cy="527403"/>
          </a:xfrm>
        </p:spPr>
        <p:txBody>
          <a:bodyPr/>
          <a:lstStyle/>
          <a:p>
            <a:fld id="{48A87A34-81AB-432B-8DAE-1953F412C126}" type="datetimeFigureOut">
              <a:rPr lang="en-US" smtClean="0"/>
              <a:t>4/21/2020</a:t>
            </a:fld>
            <a:endParaRPr lang="en-US" dirty="0"/>
          </a:p>
        </p:txBody>
      </p:sp>
      <p:sp>
        <p:nvSpPr>
          <p:cNvPr id="5" name="Footer Placeholder 4"/>
          <p:cNvSpPr>
            <a:spLocks noGrp="1"/>
          </p:cNvSpPr>
          <p:nvPr>
            <p:ph type="ftr" sz="quarter" idx="11"/>
          </p:nvPr>
        </p:nvSpPr>
        <p:spPr>
          <a:xfrm>
            <a:off x="685800" y="6245556"/>
            <a:ext cx="3660458" cy="527403"/>
          </a:xfrm>
        </p:spPr>
        <p:txBody>
          <a:bodyPr/>
          <a:lstStyle/>
          <a:p>
            <a:endParaRPr lang="en-US" dirty="0"/>
          </a:p>
        </p:txBody>
      </p:sp>
      <p:sp>
        <p:nvSpPr>
          <p:cNvPr id="6" name="Slide Number Placeholder 5"/>
          <p:cNvSpPr>
            <a:spLocks noGrp="1"/>
          </p:cNvSpPr>
          <p:nvPr>
            <p:ph type="sldNum" sz="quarter" idx="12"/>
          </p:nvPr>
        </p:nvSpPr>
        <p:spPr>
          <a:xfrm>
            <a:off x="4543425" y="2066809"/>
            <a:ext cx="1628775" cy="527403"/>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362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766" y="6785078"/>
            <a:ext cx="5967362" cy="1183513"/>
          </a:xfrm>
        </p:spPr>
        <p:txBody>
          <a:bodyPr anchor="b"/>
          <a:lstStyle>
            <a:lvl1pPr algn="l">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5766" y="1411273"/>
            <a:ext cx="5962695" cy="49211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45770" y="7968590"/>
            <a:ext cx="5966460" cy="1078890"/>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386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6245"/>
            <a:ext cx="6858000" cy="2689755"/>
          </a:xfrm>
          <a:prstGeom prst="rect">
            <a:avLst/>
          </a:prstGeom>
        </p:spPr>
      </p:pic>
      <p:sp>
        <p:nvSpPr>
          <p:cNvPr id="2" name="Title 1"/>
          <p:cNvSpPr>
            <a:spLocks noGrp="1"/>
          </p:cNvSpPr>
          <p:nvPr>
            <p:ph type="title"/>
          </p:nvPr>
        </p:nvSpPr>
        <p:spPr>
          <a:xfrm>
            <a:off x="445770" y="1088437"/>
            <a:ext cx="5966460" cy="4048008"/>
          </a:xfrm>
        </p:spPr>
        <p:txBody>
          <a:bodyPr anchor="ctr"/>
          <a:lstStyle>
            <a:lvl1pPr algn="l">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0" y="5270971"/>
            <a:ext cx="5829300" cy="192234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4171632" y="550335"/>
            <a:ext cx="1637348" cy="527403"/>
          </a:xfrm>
        </p:spPr>
        <p:txBody>
          <a:bodyPr/>
          <a:lstStyle>
            <a:lvl1pPr algn="r">
              <a:defRPr/>
            </a:lvl1pPr>
          </a:lstStyle>
          <a:p>
            <a:fld id="{48A87A34-81AB-432B-8DAE-1953F412C126}" type="datetimeFigureOut">
              <a:rPr lang="en-US" smtClean="0"/>
              <a:pPr/>
              <a:t>4/21/2020</a:t>
            </a:fld>
            <a:endParaRPr lang="en-US" dirty="0"/>
          </a:p>
        </p:txBody>
      </p:sp>
      <p:sp>
        <p:nvSpPr>
          <p:cNvPr id="6" name="Footer Placeholder 5"/>
          <p:cNvSpPr>
            <a:spLocks noGrp="1"/>
          </p:cNvSpPr>
          <p:nvPr>
            <p:ph type="ftr" sz="quarter" idx="11"/>
          </p:nvPr>
        </p:nvSpPr>
        <p:spPr>
          <a:xfrm>
            <a:off x="445770" y="550335"/>
            <a:ext cx="3622992" cy="527403"/>
          </a:xfrm>
        </p:spPr>
        <p:txBody>
          <a:bodyPr/>
          <a:lstStyle/>
          <a:p>
            <a:endParaRPr lang="en-US" dirty="0"/>
          </a:p>
        </p:txBody>
      </p:sp>
      <p:sp>
        <p:nvSpPr>
          <p:cNvPr id="7" name="Slide Number Placeholder 6"/>
          <p:cNvSpPr>
            <a:spLocks noGrp="1"/>
          </p:cNvSpPr>
          <p:nvPr>
            <p:ph type="sldNum" sz="quarter" idx="12"/>
          </p:nvPr>
        </p:nvSpPr>
        <p:spPr>
          <a:xfrm>
            <a:off x="5911849" y="550335"/>
            <a:ext cx="500381" cy="527403"/>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1584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6245"/>
            <a:ext cx="6858000" cy="2689755"/>
          </a:xfrm>
          <a:prstGeom prst="rect">
            <a:avLst/>
          </a:prstGeom>
        </p:spPr>
      </p:pic>
      <p:sp>
        <p:nvSpPr>
          <p:cNvPr id="2" name="Title 1"/>
          <p:cNvSpPr>
            <a:spLocks noGrp="1"/>
          </p:cNvSpPr>
          <p:nvPr>
            <p:ph type="title"/>
          </p:nvPr>
        </p:nvSpPr>
        <p:spPr>
          <a:xfrm>
            <a:off x="576263" y="1088438"/>
            <a:ext cx="5710238" cy="3981227"/>
          </a:xfrm>
        </p:spPr>
        <p:txBody>
          <a:bodyPr anchor="ctr"/>
          <a:lstStyle>
            <a:lvl1pPr algn="l">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733424" y="5069666"/>
            <a:ext cx="5395914" cy="6419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514350" y="6029974"/>
            <a:ext cx="5834064" cy="118627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4171632" y="550335"/>
            <a:ext cx="1637348" cy="527403"/>
          </a:xfrm>
        </p:spPr>
        <p:txBody>
          <a:bodyPr/>
          <a:lstStyle>
            <a:lvl1pPr algn="r">
              <a:defRPr/>
            </a:lvl1pPr>
          </a:lstStyle>
          <a:p>
            <a:fld id="{48A87A34-81AB-432B-8DAE-1953F412C126}" type="datetimeFigureOut">
              <a:rPr lang="en-US" smtClean="0"/>
              <a:pPr/>
              <a:t>4/21/2020</a:t>
            </a:fld>
            <a:endParaRPr lang="en-US" dirty="0"/>
          </a:p>
        </p:txBody>
      </p:sp>
      <p:sp>
        <p:nvSpPr>
          <p:cNvPr id="6" name="Footer Placeholder 5"/>
          <p:cNvSpPr>
            <a:spLocks noGrp="1"/>
          </p:cNvSpPr>
          <p:nvPr>
            <p:ph type="ftr" sz="quarter" idx="11"/>
          </p:nvPr>
        </p:nvSpPr>
        <p:spPr>
          <a:xfrm>
            <a:off x="445770" y="548078"/>
            <a:ext cx="3622992" cy="527403"/>
          </a:xfrm>
        </p:spPr>
        <p:txBody>
          <a:bodyPr/>
          <a:lstStyle/>
          <a:p>
            <a:endParaRPr lang="en-US" dirty="0"/>
          </a:p>
        </p:txBody>
      </p:sp>
      <p:sp>
        <p:nvSpPr>
          <p:cNvPr id="7" name="Slide Number Placeholder 6"/>
          <p:cNvSpPr>
            <a:spLocks noGrp="1"/>
          </p:cNvSpPr>
          <p:nvPr>
            <p:ph type="sldNum" sz="quarter" idx="12"/>
          </p:nvPr>
        </p:nvSpPr>
        <p:spPr>
          <a:xfrm>
            <a:off x="5911849" y="550335"/>
            <a:ext cx="500381" cy="527403"/>
          </a:xfrm>
        </p:spPr>
        <p:txBody>
          <a:bodyPr/>
          <a:lstStyle/>
          <a:p>
            <a:fld id="{6D22F896-40B5-4ADD-8801-0D06FADFA095}" type="slidenum">
              <a:rPr lang="en-US" smtClean="0"/>
              <a:t>‹#›</a:t>
            </a:fld>
            <a:endParaRPr lang="en-US" dirty="0"/>
          </a:p>
        </p:txBody>
      </p:sp>
      <p:sp>
        <p:nvSpPr>
          <p:cNvPr id="13" name="TextBox 12"/>
          <p:cNvSpPr txBox="1"/>
          <p:nvPr/>
        </p:nvSpPr>
        <p:spPr>
          <a:xfrm>
            <a:off x="173594" y="1166707"/>
            <a:ext cx="342900"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6110050" y="4364144"/>
            <a:ext cx="342900"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794475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6245"/>
            <a:ext cx="6858000" cy="2689755"/>
          </a:xfrm>
          <a:prstGeom prst="rect">
            <a:avLst/>
          </a:prstGeom>
        </p:spPr>
      </p:pic>
      <p:sp>
        <p:nvSpPr>
          <p:cNvPr id="2" name="Title 1"/>
          <p:cNvSpPr>
            <a:spLocks noGrp="1"/>
          </p:cNvSpPr>
          <p:nvPr>
            <p:ph type="title"/>
          </p:nvPr>
        </p:nvSpPr>
        <p:spPr>
          <a:xfrm>
            <a:off x="514350" y="1624570"/>
            <a:ext cx="5831087" cy="3628206"/>
          </a:xfrm>
        </p:spPr>
        <p:txBody>
          <a:bodyPr anchor="b"/>
          <a:lstStyle>
            <a:lvl1pPr algn="l">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44" y="5269791"/>
            <a:ext cx="5830206" cy="1444278"/>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4171632" y="547278"/>
            <a:ext cx="1637348" cy="527403"/>
          </a:xfrm>
        </p:spPr>
        <p:txBody>
          <a:bodyPr/>
          <a:lstStyle>
            <a:lvl1pPr algn="r">
              <a:defRPr/>
            </a:lvl1pPr>
          </a:lstStyle>
          <a:p>
            <a:fld id="{48A87A34-81AB-432B-8DAE-1953F412C126}" type="datetimeFigureOut">
              <a:rPr lang="en-US" smtClean="0"/>
              <a:pPr/>
              <a:t>4/21/2020</a:t>
            </a:fld>
            <a:endParaRPr lang="en-US" dirty="0"/>
          </a:p>
        </p:txBody>
      </p:sp>
      <p:sp>
        <p:nvSpPr>
          <p:cNvPr id="6" name="Footer Placeholder 5"/>
          <p:cNvSpPr>
            <a:spLocks noGrp="1"/>
          </p:cNvSpPr>
          <p:nvPr>
            <p:ph type="ftr" sz="quarter" idx="11"/>
          </p:nvPr>
        </p:nvSpPr>
        <p:spPr>
          <a:xfrm>
            <a:off x="445770" y="547278"/>
            <a:ext cx="3622992" cy="527403"/>
          </a:xfrm>
        </p:spPr>
        <p:txBody>
          <a:bodyPr/>
          <a:lstStyle/>
          <a:p>
            <a:endParaRPr lang="en-US" dirty="0"/>
          </a:p>
        </p:txBody>
      </p:sp>
      <p:sp>
        <p:nvSpPr>
          <p:cNvPr id="7" name="Slide Number Placeholder 6"/>
          <p:cNvSpPr>
            <a:spLocks noGrp="1"/>
          </p:cNvSpPr>
          <p:nvPr>
            <p:ph type="sldNum" sz="quarter" idx="12"/>
          </p:nvPr>
        </p:nvSpPr>
        <p:spPr>
          <a:xfrm>
            <a:off x="5911849" y="550335"/>
            <a:ext cx="500381" cy="527403"/>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36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628776" y="1100668"/>
            <a:ext cx="4783454" cy="18833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45771" y="3180782"/>
            <a:ext cx="1920240" cy="89168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445770" y="4195482"/>
            <a:ext cx="1920240" cy="485200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2476678" y="3179703"/>
            <a:ext cx="1920240" cy="90499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0" name="Text Placeholder 3"/>
          <p:cNvSpPr>
            <a:spLocks noGrp="1"/>
          </p:cNvSpPr>
          <p:nvPr>
            <p:ph type="body" sz="half" idx="16"/>
          </p:nvPr>
        </p:nvSpPr>
        <p:spPr>
          <a:xfrm>
            <a:off x="2475586" y="4194765"/>
            <a:ext cx="1920240" cy="48527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4491989" y="3167473"/>
            <a:ext cx="1920240" cy="90499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2" name="Text Placeholder 3"/>
          <p:cNvSpPr>
            <a:spLocks noGrp="1"/>
          </p:cNvSpPr>
          <p:nvPr>
            <p:ph type="body" sz="half" idx="17"/>
          </p:nvPr>
        </p:nvSpPr>
        <p:spPr>
          <a:xfrm>
            <a:off x="4491990" y="4195482"/>
            <a:ext cx="1920240" cy="485200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0675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628777" y="1100667"/>
            <a:ext cx="4786488" cy="187113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445770" y="5941492"/>
            <a:ext cx="1920240" cy="986216"/>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445770" y="3368040"/>
            <a:ext cx="1920240" cy="2177211"/>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445770" y="6927705"/>
            <a:ext cx="1920240" cy="211977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2468905" y="5941492"/>
            <a:ext cx="1920240" cy="986216"/>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2468904" y="3368040"/>
            <a:ext cx="1920240" cy="218091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2468144" y="6927703"/>
            <a:ext cx="1920240" cy="211977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4495024" y="5941492"/>
            <a:ext cx="1920240" cy="986216"/>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4495023" y="3368042"/>
            <a:ext cx="1920240" cy="217955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4494954" y="6927701"/>
            <a:ext cx="1920240" cy="211977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8650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45770" y="3169920"/>
            <a:ext cx="5966460" cy="587756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13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6245"/>
            <a:ext cx="6858000" cy="2689755"/>
          </a:xfrm>
          <a:prstGeom prst="rect">
            <a:avLst/>
          </a:prstGeom>
        </p:spPr>
      </p:pic>
      <p:sp>
        <p:nvSpPr>
          <p:cNvPr id="2" name="Vertical Title 1"/>
          <p:cNvSpPr>
            <a:spLocks noGrp="1"/>
          </p:cNvSpPr>
          <p:nvPr>
            <p:ph type="title" orient="vert"/>
          </p:nvPr>
        </p:nvSpPr>
        <p:spPr>
          <a:xfrm>
            <a:off x="5254942" y="1079265"/>
            <a:ext cx="1157288" cy="61369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45771" y="1077737"/>
            <a:ext cx="4708526" cy="613850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171632" y="550335"/>
            <a:ext cx="1637348" cy="527403"/>
          </a:xfrm>
        </p:spPr>
        <p:txBody>
          <a:bodyPr/>
          <a:lstStyle>
            <a:lvl1pPr algn="r">
              <a:defRPr/>
            </a:lvl1pPr>
          </a:lstStyle>
          <a:p>
            <a:fld id="{48A87A34-81AB-432B-8DAE-1953F412C126}" type="datetimeFigureOut">
              <a:rPr lang="en-US" smtClean="0"/>
              <a:pPr/>
              <a:t>4/21/2020</a:t>
            </a:fld>
            <a:endParaRPr lang="en-US" dirty="0"/>
          </a:p>
        </p:txBody>
      </p:sp>
      <p:sp>
        <p:nvSpPr>
          <p:cNvPr id="5" name="Footer Placeholder 4"/>
          <p:cNvSpPr>
            <a:spLocks noGrp="1"/>
          </p:cNvSpPr>
          <p:nvPr>
            <p:ph type="ftr" sz="quarter" idx="11"/>
          </p:nvPr>
        </p:nvSpPr>
        <p:spPr>
          <a:xfrm>
            <a:off x="445770" y="550335"/>
            <a:ext cx="3622992" cy="527403"/>
          </a:xfrm>
        </p:spPr>
        <p:txBody>
          <a:bodyPr/>
          <a:lstStyle/>
          <a:p>
            <a:endParaRPr lang="en-US" dirty="0"/>
          </a:p>
        </p:txBody>
      </p:sp>
      <p:sp>
        <p:nvSpPr>
          <p:cNvPr id="6" name="Slide Number Placeholder 5"/>
          <p:cNvSpPr>
            <a:spLocks noGrp="1"/>
          </p:cNvSpPr>
          <p:nvPr>
            <p:ph type="sldNum" sz="quarter" idx="12"/>
          </p:nvPr>
        </p:nvSpPr>
        <p:spPr>
          <a:xfrm>
            <a:off x="5911849" y="550335"/>
            <a:ext cx="500381" cy="527403"/>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246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280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6245"/>
            <a:ext cx="6858000" cy="2689755"/>
          </a:xfrm>
          <a:prstGeom prst="rect">
            <a:avLst/>
          </a:prstGeom>
        </p:spPr>
      </p:pic>
      <p:sp>
        <p:nvSpPr>
          <p:cNvPr id="2" name="Title 1"/>
          <p:cNvSpPr>
            <a:spLocks noGrp="1"/>
          </p:cNvSpPr>
          <p:nvPr>
            <p:ph type="title"/>
          </p:nvPr>
        </p:nvSpPr>
        <p:spPr>
          <a:xfrm>
            <a:off x="445770" y="1088439"/>
            <a:ext cx="5966460" cy="4047239"/>
          </a:xfrm>
        </p:spPr>
        <p:txBody>
          <a:bodyPr anchor="b">
            <a:normAutofit/>
          </a:bodyPr>
          <a:lstStyle>
            <a:lvl1pPr algn="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445770" y="5260271"/>
            <a:ext cx="5966461" cy="1955971"/>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171632" y="550335"/>
            <a:ext cx="1637348" cy="527403"/>
          </a:xfrm>
        </p:spPr>
        <p:txBody>
          <a:bodyPr/>
          <a:lstStyle>
            <a:lvl1pPr algn="r">
              <a:defRPr/>
            </a:lvl1pPr>
          </a:lstStyle>
          <a:p>
            <a:fld id="{48A87A34-81AB-432B-8DAE-1953F412C126}" type="datetimeFigureOut">
              <a:rPr lang="en-US" smtClean="0"/>
              <a:pPr/>
              <a:t>4/21/2020</a:t>
            </a:fld>
            <a:endParaRPr lang="en-US" dirty="0"/>
          </a:p>
        </p:txBody>
      </p:sp>
      <p:sp>
        <p:nvSpPr>
          <p:cNvPr id="5" name="Footer Placeholder 4"/>
          <p:cNvSpPr>
            <a:spLocks noGrp="1"/>
          </p:cNvSpPr>
          <p:nvPr>
            <p:ph type="ftr" sz="quarter" idx="11"/>
          </p:nvPr>
        </p:nvSpPr>
        <p:spPr>
          <a:xfrm>
            <a:off x="445770" y="550335"/>
            <a:ext cx="3622992" cy="527403"/>
          </a:xfrm>
        </p:spPr>
        <p:txBody>
          <a:bodyPr/>
          <a:lstStyle/>
          <a:p>
            <a:endParaRPr lang="en-US" dirty="0"/>
          </a:p>
        </p:txBody>
      </p:sp>
      <p:sp>
        <p:nvSpPr>
          <p:cNvPr id="6" name="Slide Number Placeholder 5"/>
          <p:cNvSpPr>
            <a:spLocks noGrp="1"/>
          </p:cNvSpPr>
          <p:nvPr>
            <p:ph type="sldNum" sz="quarter" idx="12"/>
          </p:nvPr>
        </p:nvSpPr>
        <p:spPr>
          <a:xfrm>
            <a:off x="5911850" y="550335"/>
            <a:ext cx="500380" cy="527403"/>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890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5771" y="3169920"/>
            <a:ext cx="2932934" cy="587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81574" y="3169920"/>
            <a:ext cx="2930655" cy="587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970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8775" y="1100667"/>
            <a:ext cx="4783455" cy="187113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15960" y="3154381"/>
            <a:ext cx="2762744" cy="1190095"/>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45770" y="4524964"/>
            <a:ext cx="2932934" cy="45225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651764" y="3154381"/>
            <a:ext cx="2760466" cy="1190095"/>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81574" y="4524964"/>
            <a:ext cx="2930656" cy="45225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457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868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477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770" y="2201333"/>
            <a:ext cx="2314575" cy="2311400"/>
          </a:xfrm>
        </p:spPr>
        <p:txBody>
          <a:bodyPr anchor="b"/>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4650" y="1078653"/>
            <a:ext cx="3497580" cy="7968827"/>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45770" y="4512733"/>
            <a:ext cx="2314575" cy="45347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93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770" y="2201333"/>
            <a:ext cx="3056798" cy="2311400"/>
          </a:xfrm>
        </p:spPr>
        <p:txBody>
          <a:bodyPr anchor="b"/>
          <a:lstStyle>
            <a:lvl1pPr algn="l">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8143" y="1085127"/>
            <a:ext cx="2755676" cy="796235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45770" y="4512733"/>
            <a:ext cx="3056798" cy="45347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476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chemeClr val="bg2">
                <a:lumMod val="75000"/>
              </a:schemeClr>
            </a:gs>
            <a:gs pos="0">
              <a:schemeClr val="tx1"/>
            </a:gs>
            <a:gs pos="50000">
              <a:schemeClr val="tx1">
                <a:lumMod val="85000"/>
              </a:schemeClr>
            </a:gs>
            <a:gs pos="76000">
              <a:schemeClr val="accent1">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6858000" cy="1561572"/>
          </a:xfrm>
          <a:prstGeom prst="rect">
            <a:avLst/>
          </a:prstGeom>
        </p:spPr>
      </p:pic>
      <p:sp>
        <p:nvSpPr>
          <p:cNvPr id="2" name="Title Placeholder 1"/>
          <p:cNvSpPr>
            <a:spLocks noGrp="1"/>
          </p:cNvSpPr>
          <p:nvPr>
            <p:ph type="title"/>
          </p:nvPr>
        </p:nvSpPr>
        <p:spPr>
          <a:xfrm>
            <a:off x="1628775" y="1104094"/>
            <a:ext cx="4783455" cy="186770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45770" y="3169920"/>
            <a:ext cx="5966460" cy="587756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809172" y="9181397"/>
            <a:ext cx="1603058" cy="527403"/>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smtClean="0"/>
              <a:pPr/>
              <a:t>4/21/2020</a:t>
            </a:fld>
            <a:endParaRPr lang="en-US" dirty="0"/>
          </a:p>
        </p:txBody>
      </p:sp>
      <p:sp>
        <p:nvSpPr>
          <p:cNvPr id="5" name="Footer Placeholder 4"/>
          <p:cNvSpPr>
            <a:spLocks noGrp="1"/>
          </p:cNvSpPr>
          <p:nvPr>
            <p:ph type="ftr" sz="quarter" idx="3"/>
          </p:nvPr>
        </p:nvSpPr>
        <p:spPr>
          <a:xfrm>
            <a:off x="445770" y="9180667"/>
            <a:ext cx="4260533" cy="527403"/>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29187" y="550335"/>
            <a:ext cx="1483043" cy="527403"/>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89355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685800" rtl="1"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chemeClr val="bg2">
                <a:lumMod val="75000"/>
              </a:schemeClr>
            </a:gs>
            <a:gs pos="0">
              <a:schemeClr val="tx1"/>
            </a:gs>
            <a:gs pos="34000">
              <a:schemeClr val="tx1">
                <a:lumMod val="85000"/>
              </a:schemeClr>
            </a:gs>
            <a:gs pos="63000">
              <a:schemeClr val="accent1">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7" name="Wave 6"/>
          <p:cNvSpPr/>
          <p:nvPr/>
        </p:nvSpPr>
        <p:spPr>
          <a:xfrm>
            <a:off x="320842" y="2029089"/>
            <a:ext cx="6318083" cy="2237188"/>
          </a:xfrm>
          <a:prstGeom prst="wave">
            <a:avLst/>
          </a:prstGeom>
          <a:gradFill>
            <a:gsLst>
              <a:gs pos="60166">
                <a:schemeClr val="accent1">
                  <a:lumMod val="20000"/>
                  <a:lumOff val="80000"/>
                </a:schemeClr>
              </a:gs>
              <a:gs pos="99000">
                <a:srgbClr val="25E3E3"/>
              </a:gs>
              <a:gs pos="0">
                <a:schemeClr val="tx1"/>
              </a:gs>
              <a:gs pos="35000">
                <a:schemeClr val="tx1">
                  <a:lumMod val="85000"/>
                </a:schemeClr>
              </a:gs>
              <a:gs pos="76000">
                <a:schemeClr val="accent1">
                  <a:lumMod val="40000"/>
                  <a:lumOff val="60000"/>
                </a:schemeClr>
              </a:gs>
            </a:gsLst>
            <a:lin ang="5400000" scaled="0"/>
          </a:gra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50000"/>
              </a:lnSpc>
            </a:pPr>
            <a:r>
              <a:rPr lang="fa-IR" sz="1600" b="1" dirty="0">
                <a:solidFill>
                  <a:srgbClr val="FF0000"/>
                </a:solidFill>
              </a:rPr>
              <a:t>کرونا ویروس چیست؟(</a:t>
            </a:r>
            <a:r>
              <a:rPr lang="en-US" sz="1600" b="1" dirty="0">
                <a:solidFill>
                  <a:srgbClr val="FF0000"/>
                </a:solidFill>
                <a:cs typeface="+mj-cs"/>
              </a:rPr>
              <a:t>COVID19</a:t>
            </a:r>
            <a:r>
              <a:rPr lang="fa-IR" sz="1600" b="1" dirty="0">
                <a:solidFill>
                  <a:srgbClr val="FF0000"/>
                </a:solidFill>
              </a:rPr>
              <a:t>)</a:t>
            </a:r>
            <a:endParaRPr lang="en-US" sz="1600" dirty="0">
              <a:solidFill>
                <a:srgbClr val="FF0000"/>
              </a:solidFill>
            </a:endParaRPr>
          </a:p>
          <a:p>
            <a:pPr algn="r" rtl="1">
              <a:lnSpc>
                <a:spcPct val="150000"/>
              </a:lnSpc>
            </a:pPr>
            <a:r>
              <a:rPr lang="en-US" sz="1400" dirty="0">
                <a:solidFill>
                  <a:schemeClr val="bg1"/>
                </a:solidFill>
                <a:cs typeface="B Nazanin" panose="00000400000000000000" pitchFamily="2" charset="-78"/>
              </a:rPr>
              <a:t>Coronavirus </a:t>
            </a:r>
            <a:r>
              <a:rPr lang="fa-IR" sz="1400" dirty="0">
                <a:solidFill>
                  <a:schemeClr val="bg1"/>
                </a:solidFill>
                <a:cs typeface="B Nazanin" panose="00000400000000000000" pitchFamily="2" charset="-78"/>
              </a:rPr>
              <a:t> ها علل شایع سرماخوردگی و عفونت های دستگاه تنفسی هستند. در اواخر سال 2019 ، نوع جدیدی از کروناویروس باعث بیمار شدن مردم در چین شد.</a:t>
            </a:r>
            <a:r>
              <a:rPr lang="en-US" sz="1400" dirty="0">
                <a:solidFill>
                  <a:schemeClr val="bg1"/>
                </a:solidFill>
                <a:cs typeface="B Nazanin" panose="00000400000000000000" pitchFamily="2" charset="-78"/>
              </a:rPr>
              <a:t>  </a:t>
            </a:r>
            <a:r>
              <a:rPr lang="fa-IR" sz="1400" dirty="0">
                <a:solidFill>
                  <a:schemeClr val="bg1"/>
                </a:solidFill>
                <a:cs typeface="B Nazanin" panose="00000400000000000000" pitchFamily="2" charset="-78"/>
              </a:rPr>
              <a:t>برخی از اولین موارد در افرادی که از بازاری که به فروش غذاهای دریایی زنده و حیوانات مراجعه کرده بودند ، تشخیص داده شد.</a:t>
            </a:r>
            <a:endParaRPr lang="en-US" sz="1400" dirty="0">
              <a:solidFill>
                <a:schemeClr val="bg1"/>
              </a:solidFill>
              <a:cs typeface="B Nazanin" panose="00000400000000000000" pitchFamily="2" charset="-78"/>
            </a:endParaRPr>
          </a:p>
        </p:txBody>
      </p:sp>
      <p:sp>
        <p:nvSpPr>
          <p:cNvPr id="10" name="Vertical Scroll 9"/>
          <p:cNvSpPr/>
          <p:nvPr/>
        </p:nvSpPr>
        <p:spPr>
          <a:xfrm>
            <a:off x="493180" y="4106837"/>
            <a:ext cx="2986703" cy="3470420"/>
          </a:xfrm>
          <a:prstGeom prst="verticalScroll">
            <a:avLst/>
          </a:prstGeom>
          <a:gradFill>
            <a:gsLst>
              <a:gs pos="92000">
                <a:schemeClr val="accent5">
                  <a:lumMod val="20000"/>
                  <a:lumOff val="80000"/>
                </a:schemeClr>
              </a:gs>
              <a:gs pos="0">
                <a:schemeClr val="tx1"/>
              </a:gs>
              <a:gs pos="50000">
                <a:schemeClr val="tx1">
                  <a:lumMod val="85000"/>
                </a:schemeClr>
              </a:gs>
              <a:gs pos="76000">
                <a:schemeClr val="accent1">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fa-IR" sz="1400" b="1" dirty="0">
                <a:solidFill>
                  <a:srgbClr val="C00000"/>
                </a:solidFill>
              </a:rPr>
              <a:t>علائم و نشانه های کروناویروس چیست؟(</a:t>
            </a:r>
            <a:r>
              <a:rPr lang="en-US" sz="1400" b="1" dirty="0">
                <a:solidFill>
                  <a:srgbClr val="C00000"/>
                </a:solidFill>
              </a:rPr>
              <a:t>COVID19</a:t>
            </a:r>
            <a:r>
              <a:rPr lang="fa-IR" sz="1400" b="1" dirty="0">
                <a:solidFill>
                  <a:srgbClr val="C00000"/>
                </a:solidFill>
              </a:rPr>
              <a:t>)</a:t>
            </a:r>
            <a:endParaRPr lang="en-US" sz="1400" dirty="0">
              <a:solidFill>
                <a:srgbClr val="C00000"/>
              </a:solidFill>
            </a:endParaRPr>
          </a:p>
          <a:p>
            <a:pPr algn="just" rtl="1">
              <a:lnSpc>
                <a:spcPct val="150000"/>
              </a:lnSpc>
            </a:pPr>
            <a:r>
              <a:rPr lang="fa-IR" sz="1200" dirty="0">
                <a:solidFill>
                  <a:schemeClr val="bg1"/>
                </a:solidFill>
                <a:cs typeface="B Nazanin" panose="00000400000000000000" pitchFamily="2" charset="-78"/>
              </a:rPr>
              <a:t>کروناویروس باعث </a:t>
            </a:r>
            <a:r>
              <a:rPr lang="fa-IR" sz="1200" dirty="0" smtClean="0">
                <a:solidFill>
                  <a:schemeClr val="bg1"/>
                </a:solidFill>
                <a:cs typeface="B Nazanin" panose="00000400000000000000" pitchFamily="2" charset="-78"/>
              </a:rPr>
              <a:t>تب، </a:t>
            </a:r>
            <a:r>
              <a:rPr lang="fa-IR" sz="1200" dirty="0">
                <a:solidFill>
                  <a:schemeClr val="bg1"/>
                </a:solidFill>
                <a:cs typeface="B Nazanin" panose="00000400000000000000" pitchFamily="2" charset="-78"/>
              </a:rPr>
              <a:t>سرفه و مشکل در تنفس می شود</a:t>
            </a:r>
            <a:r>
              <a:rPr lang="fa-IR" sz="1200" b="1" dirty="0">
                <a:solidFill>
                  <a:schemeClr val="bg1"/>
                </a:solidFill>
                <a:cs typeface="B Nazanin" panose="00000400000000000000" pitchFamily="2" charset="-78"/>
              </a:rPr>
              <a:t>. </a:t>
            </a:r>
            <a:r>
              <a:rPr lang="fa-IR" sz="1200" dirty="0">
                <a:solidFill>
                  <a:schemeClr val="bg1"/>
                </a:solidFill>
                <a:cs typeface="B Nazanin" panose="00000400000000000000" pitchFamily="2" charset="-78"/>
              </a:rPr>
              <a:t>علائم </a:t>
            </a:r>
            <a:r>
              <a:rPr lang="fa-IR" sz="1200" dirty="0" smtClean="0">
                <a:solidFill>
                  <a:schemeClr val="bg1"/>
                </a:solidFill>
                <a:cs typeface="B Nazanin" panose="00000400000000000000" pitchFamily="2" charset="-78"/>
              </a:rPr>
              <a:t> </a:t>
            </a:r>
            <a:r>
              <a:rPr lang="fa-IR" sz="1200" dirty="0">
                <a:solidFill>
                  <a:schemeClr val="bg1"/>
                </a:solidFill>
                <a:cs typeface="B Nazanin" panose="00000400000000000000" pitchFamily="2" charset="-78"/>
              </a:rPr>
              <a:t>شبیه افراد مبتلا به سرماخوردگی یا آنفلوآنزا است. این علائم معمولاً بین 2 تا 14 روز پس از ابتلا به عفونت شروع می </a:t>
            </a:r>
            <a:r>
              <a:rPr lang="fa-IR" sz="1200" dirty="0" smtClean="0">
                <a:solidFill>
                  <a:schemeClr val="bg1"/>
                </a:solidFill>
                <a:cs typeface="B Nazanin" panose="00000400000000000000" pitchFamily="2" charset="-78"/>
              </a:rPr>
              <a:t>شود</a:t>
            </a:r>
            <a:r>
              <a:rPr lang="en-US" sz="1200" dirty="0" smtClean="0">
                <a:solidFill>
                  <a:schemeClr val="bg1"/>
                </a:solidFill>
                <a:cs typeface="B Nazanin" panose="00000400000000000000" pitchFamily="2" charset="-78"/>
              </a:rPr>
              <a:t>. </a:t>
            </a:r>
            <a:r>
              <a:rPr lang="en-US" sz="1200" dirty="0" err="1" smtClean="0">
                <a:solidFill>
                  <a:schemeClr val="bg1"/>
                </a:solidFill>
                <a:cs typeface="B Nazanin" panose="00000400000000000000" pitchFamily="2" charset="-78"/>
              </a:rPr>
              <a:t>این</a:t>
            </a:r>
            <a:r>
              <a:rPr lang="en-US" sz="1200" dirty="0" smtClean="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ویروس</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در</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بعضی</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از</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افراد</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می</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تواند</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جدی</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تر</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باشد</a:t>
            </a:r>
            <a:r>
              <a:rPr lang="en-US" sz="1200" dirty="0">
                <a:solidFill>
                  <a:schemeClr val="bg1"/>
                </a:solidFill>
                <a:cs typeface="B Nazanin" panose="00000400000000000000" pitchFamily="2" charset="-78"/>
              </a:rPr>
              <a:t> ، </a:t>
            </a:r>
            <a:r>
              <a:rPr lang="en-US" sz="1200" dirty="0" err="1">
                <a:solidFill>
                  <a:schemeClr val="bg1"/>
                </a:solidFill>
                <a:cs typeface="B Nazanin" panose="00000400000000000000" pitchFamily="2" charset="-78"/>
              </a:rPr>
              <a:t>به</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خصوص</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اگر</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بیمار</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یا</a:t>
            </a:r>
            <a:r>
              <a:rPr lang="en-US" sz="1200" dirty="0">
                <a:solidFill>
                  <a:schemeClr val="bg1"/>
                </a:solidFill>
                <a:cs typeface="B Nazanin" panose="00000400000000000000" pitchFamily="2" charset="-78"/>
              </a:rPr>
              <a:t> </a:t>
            </a:r>
            <a:r>
              <a:rPr lang="en-US" sz="1200" dirty="0" err="1">
                <a:solidFill>
                  <a:schemeClr val="bg1"/>
                </a:solidFill>
                <a:cs typeface="B Nazanin" panose="00000400000000000000" pitchFamily="2" charset="-78"/>
              </a:rPr>
              <a:t>دارای</a:t>
            </a:r>
            <a:r>
              <a:rPr lang="fa-IR" sz="1200" dirty="0">
                <a:solidFill>
                  <a:schemeClr val="bg1"/>
                </a:solidFill>
                <a:cs typeface="B Nazanin" panose="00000400000000000000" pitchFamily="2" charset="-78"/>
              </a:rPr>
              <a:t> مشکلات </a:t>
            </a:r>
            <a:r>
              <a:rPr lang="fa-IR" sz="1200" dirty="0" smtClean="0">
                <a:solidFill>
                  <a:schemeClr val="bg1"/>
                </a:solidFill>
                <a:cs typeface="B Nazanin" panose="00000400000000000000" pitchFamily="2" charset="-78"/>
              </a:rPr>
              <a:t>زمینه ای </a:t>
            </a:r>
            <a:r>
              <a:rPr lang="fa-IR" sz="1200" dirty="0">
                <a:solidFill>
                  <a:schemeClr val="bg1"/>
                </a:solidFill>
                <a:cs typeface="B Nazanin" panose="00000400000000000000" pitchFamily="2" charset="-78"/>
              </a:rPr>
              <a:t>باشند.</a:t>
            </a:r>
            <a:endParaRPr lang="en-US" sz="1200" dirty="0">
              <a:solidFill>
                <a:schemeClr val="bg1"/>
              </a:solidFill>
              <a:cs typeface="B Nazanin" panose="00000400000000000000" pitchFamily="2" charset="-78"/>
            </a:endParaRPr>
          </a:p>
        </p:txBody>
      </p:sp>
      <p:sp>
        <p:nvSpPr>
          <p:cNvPr id="12" name="Double Bracket 11"/>
          <p:cNvSpPr/>
          <p:nvPr/>
        </p:nvSpPr>
        <p:spPr>
          <a:xfrm>
            <a:off x="3348319" y="4431985"/>
            <a:ext cx="3412932" cy="3128533"/>
          </a:xfrm>
          <a:prstGeom prst="bracketPair">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3" name="Rectangle 12"/>
          <p:cNvSpPr/>
          <p:nvPr/>
        </p:nvSpPr>
        <p:spPr>
          <a:xfrm>
            <a:off x="3348319" y="4535069"/>
            <a:ext cx="3321117" cy="2984022"/>
          </a:xfrm>
          <a:prstGeom prst="rect">
            <a:avLst/>
          </a:prstGeom>
        </p:spPr>
        <p:txBody>
          <a:bodyPr wrap="square">
            <a:spAutoFit/>
          </a:bodyPr>
          <a:lstStyle/>
          <a:p>
            <a:pPr algn="ctr" rtl="1">
              <a:lnSpc>
                <a:spcPct val="107000"/>
              </a:lnSpc>
              <a:spcAft>
                <a:spcPts val="800"/>
              </a:spcAft>
            </a:pPr>
            <a:r>
              <a:rPr lang="fa-IR" sz="1600" b="1" dirty="0">
                <a:solidFill>
                  <a:srgbClr val="C00000"/>
                </a:solidFill>
                <a:latin typeface="Calibri" panose="020F0502020204030204" pitchFamily="34" charset="0"/>
                <a:ea typeface="Calibri" panose="020F0502020204030204" pitchFamily="34" charset="0"/>
                <a:cs typeface="B Nazanin" panose="00000400000000000000" pitchFamily="2" charset="-78"/>
              </a:rPr>
              <a:t>آیا کروناویروس جدید برای بچه ها خطرناک است؟</a:t>
            </a:r>
            <a:endParaRPr lang="en-US" sz="16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sz="1400" dirty="0">
                <a:solidFill>
                  <a:schemeClr val="bg1"/>
                </a:solidFill>
                <a:latin typeface="Arial" panose="020B0604020202020204" pitchFamily="34" charset="0"/>
                <a:ea typeface="Calibri" panose="020F0502020204030204" pitchFamily="34" charset="0"/>
                <a:cs typeface="B Nazanin" panose="00000400000000000000" pitchFamily="2" charset="-78"/>
              </a:rPr>
              <a:t>کارشناسان هنوز درحال آموختن در رابطه با</a:t>
            </a:r>
            <a:r>
              <a:rPr lang="fa-IR" sz="1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en-US" sz="1400" dirty="0">
                <a:solidFill>
                  <a:schemeClr val="bg1"/>
                </a:solidFill>
                <a:latin typeface="Times New Roman" panose="02020603050405020304" pitchFamily="18" charset="0"/>
                <a:ea typeface="Calibri" panose="020F0502020204030204" pitchFamily="34" charset="0"/>
                <a:cs typeface="B Nazanin" panose="00000400000000000000" pitchFamily="2" charset="-78"/>
              </a:rPr>
              <a:t> </a:t>
            </a:r>
            <a:r>
              <a:rPr lang="en-US" sz="1400" dirty="0" smtClean="0">
                <a:solidFill>
                  <a:schemeClr val="bg1"/>
                </a:solidFill>
                <a:latin typeface="Times New Roman" panose="02020603050405020304" pitchFamily="18" charset="0"/>
                <a:ea typeface="Calibri" panose="020F0502020204030204" pitchFamily="34" charset="0"/>
                <a:cs typeface="B Nazanin" panose="00000400000000000000" pitchFamily="2" charset="-78"/>
              </a:rPr>
              <a:t>COVID19</a:t>
            </a:r>
            <a:r>
              <a:rPr lang="fa-IR" sz="1400" dirty="0" smtClean="0">
                <a:solidFill>
                  <a:schemeClr val="bg1"/>
                </a:solidFill>
                <a:latin typeface="Times New Roman" panose="02020603050405020304" pitchFamily="18" charset="0"/>
                <a:ea typeface="Calibri" panose="020F0502020204030204" pitchFamily="34" charset="0"/>
                <a:cs typeface="B Nazanin" panose="00000400000000000000" pitchFamily="2" charset="-78"/>
              </a:rPr>
              <a:t> </a:t>
            </a:r>
            <a:r>
              <a:rPr lang="fa-IR" sz="1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هستند</a:t>
            </a:r>
            <a:r>
              <a:rPr lang="fa-IR" sz="1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14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1400" dirty="0">
                <a:solidFill>
                  <a:schemeClr val="bg1"/>
                </a:solidFill>
                <a:latin typeface="Arial" panose="020B0604020202020204" pitchFamily="34" charset="0"/>
                <a:ea typeface="Calibri" panose="020F0502020204030204" pitchFamily="34" charset="0"/>
                <a:cs typeface="B Nazanin" panose="00000400000000000000" pitchFamily="2" charset="-78"/>
              </a:rPr>
              <a:t>بنابراین ما هنوز اطلاعات زیادی در مورد آن نداریم. موارد ابتلا به ویروس در کودکان به مراتب کمتر است. بیشتر آنها آلودگی را از کسی که با او زندگی می کردند یا یکی از اعضای </a:t>
            </a:r>
            <a:r>
              <a:rPr lang="fa-IR" sz="1400" dirty="0" smtClean="0">
                <a:solidFill>
                  <a:schemeClr val="bg1"/>
                </a:solidFill>
                <a:latin typeface="Arial" panose="020B0604020202020204" pitchFamily="34" charset="0"/>
                <a:ea typeface="Calibri" panose="020F0502020204030204" pitchFamily="34" charset="0"/>
                <a:cs typeface="B Nazanin" panose="00000400000000000000" pitchFamily="2" charset="-78"/>
              </a:rPr>
              <a:t>خانواده گرفته </a:t>
            </a:r>
            <a:r>
              <a:rPr lang="fa-IR" sz="1400" dirty="0">
                <a:solidFill>
                  <a:schemeClr val="bg1"/>
                </a:solidFill>
                <a:latin typeface="Arial" panose="020B0604020202020204" pitchFamily="34" charset="0"/>
                <a:ea typeface="Calibri" panose="020F0502020204030204" pitchFamily="34" charset="0"/>
                <a:cs typeface="B Nazanin" panose="00000400000000000000" pitchFamily="2" charset="-78"/>
              </a:rPr>
              <a:t>بودند. به نظر می رسد این ویروس نسبت به بزرگسالان یا افراد مسن باعث آلودگی خفیف در کودکان می</a:t>
            </a:r>
            <a:r>
              <a:rPr lang="fa-IR" sz="1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1400" dirty="0">
                <a:solidFill>
                  <a:schemeClr val="bg1"/>
                </a:solidFill>
                <a:latin typeface="Arial" panose="020B0604020202020204" pitchFamily="34" charset="0"/>
                <a:ea typeface="Calibri" panose="020F0502020204030204" pitchFamily="34" charset="0"/>
                <a:cs typeface="B Nazanin" panose="00000400000000000000" pitchFamily="2" charset="-78"/>
              </a:rPr>
              <a:t>شود</a:t>
            </a:r>
            <a:r>
              <a:rPr lang="fa-IR" sz="1400" dirty="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en-US" sz="1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699" y="432135"/>
            <a:ext cx="3726226" cy="1596954"/>
          </a:xfrm>
          <a:prstGeom prst="rect">
            <a:avLst/>
          </a:prstGeom>
        </p:spPr>
      </p:pic>
      <p:sp>
        <p:nvSpPr>
          <p:cNvPr id="2" name="TextBox 1"/>
          <p:cNvSpPr txBox="1"/>
          <p:nvPr/>
        </p:nvSpPr>
        <p:spPr>
          <a:xfrm>
            <a:off x="320842" y="1619373"/>
            <a:ext cx="2429158" cy="307777"/>
          </a:xfrm>
          <a:prstGeom prst="rect">
            <a:avLst/>
          </a:prstGeom>
          <a:gradFill flip="none" rotWithShape="1">
            <a:gsLst>
              <a:gs pos="53092">
                <a:schemeClr val="accent3">
                  <a:lumMod val="40000"/>
                  <a:lumOff val="60000"/>
                </a:schemeClr>
              </a:gs>
              <a:gs pos="21238">
                <a:schemeClr val="accent1">
                  <a:lumMod val="40000"/>
                  <a:lumOff val="60000"/>
                </a:schemeClr>
              </a:gs>
              <a:gs pos="64000">
                <a:schemeClr val="tx1">
                  <a:lumMod val="95000"/>
                </a:schemeClr>
              </a:gs>
              <a:gs pos="0">
                <a:schemeClr val="accent1">
                  <a:tint val="66000"/>
                  <a:satMod val="160000"/>
                </a:schemeClr>
              </a:gs>
              <a:gs pos="84088">
                <a:srgbClr val="25E3E3"/>
              </a:gs>
              <a:gs pos="37000">
                <a:schemeClr val="bg2">
                  <a:lumMod val="40000"/>
                  <a:lumOff val="60000"/>
                </a:schemeClr>
              </a:gs>
              <a:gs pos="100000">
                <a:schemeClr val="accent1">
                  <a:tint val="23500"/>
                  <a:satMod val="160000"/>
                </a:schemeClr>
              </a:gs>
            </a:gsLst>
            <a:lin ang="0" scaled="1"/>
            <a:tileRect/>
          </a:gradFill>
        </p:spPr>
        <p:txBody>
          <a:bodyPr wrap="square" rtlCol="1">
            <a:spAutoFit/>
          </a:bodyPr>
          <a:lstStyle/>
          <a:p>
            <a:pPr algn="ctr"/>
            <a:r>
              <a:rPr lang="fa-IR" sz="1400" dirty="0" smtClean="0">
                <a:solidFill>
                  <a:schemeClr val="bg1"/>
                </a:solidFill>
                <a:cs typeface="B Nazanin" panose="00000400000000000000" pitchFamily="2" charset="-78"/>
              </a:rPr>
              <a:t>برگرفته از سایت کتابخانه ملی امریکا </a:t>
            </a:r>
            <a:endParaRPr lang="fa-IR" sz="1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93451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48418" y="1928300"/>
            <a:ext cx="3098041" cy="3244201"/>
          </a:xfrm>
          <a:prstGeom prst="rect">
            <a:avLst/>
          </a:prstGeom>
          <a:gradFill flip="none" rotWithShape="1">
            <a:gsLst>
              <a:gs pos="9755">
                <a:schemeClr val="tx1"/>
              </a:gs>
              <a:gs pos="46900">
                <a:schemeClr val="accent6">
                  <a:lumMod val="20000"/>
                  <a:lumOff val="80000"/>
                </a:schemeClr>
              </a:gs>
              <a:gs pos="0">
                <a:schemeClr val="accent1">
                  <a:tint val="66000"/>
                  <a:satMod val="160000"/>
                </a:schemeClr>
              </a:gs>
              <a:gs pos="61000">
                <a:srgbClr val="FFFF97"/>
              </a:gs>
              <a:gs pos="100000">
                <a:schemeClr val="accent1">
                  <a:tint val="23500"/>
                  <a:satMod val="160000"/>
                </a:schemeClr>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50000"/>
              </a:lnSpc>
            </a:pPr>
            <a:r>
              <a:rPr lang="fa-IR" sz="1600" b="1" dirty="0">
                <a:solidFill>
                  <a:srgbClr val="C00000"/>
                </a:solidFill>
                <a:cs typeface="B Nazanin" panose="00000400000000000000" pitchFamily="2" charset="-78"/>
              </a:rPr>
              <a:t>چگونه کروناویروس پخش می شود</a:t>
            </a:r>
            <a:r>
              <a:rPr lang="fa-IR" sz="1600" b="1" dirty="0" smtClean="0">
                <a:solidFill>
                  <a:srgbClr val="C00000"/>
                </a:solidFill>
                <a:cs typeface="B Nazanin" panose="00000400000000000000" pitchFamily="2" charset="-78"/>
              </a:rPr>
              <a:t>؟</a:t>
            </a:r>
            <a:endParaRPr lang="en-US" sz="1600" dirty="0">
              <a:solidFill>
                <a:srgbClr val="C00000"/>
              </a:solidFill>
              <a:cs typeface="B Nazanin" panose="00000400000000000000" pitchFamily="2" charset="-78"/>
            </a:endParaRPr>
          </a:p>
          <a:p>
            <a:pPr algn="justLow" rtl="1">
              <a:lnSpc>
                <a:spcPct val="150000"/>
              </a:lnSpc>
            </a:pPr>
            <a:r>
              <a:rPr lang="fa-IR" sz="1400" dirty="0">
                <a:solidFill>
                  <a:schemeClr val="bg1"/>
                </a:solidFill>
                <a:cs typeface="B Nazanin" panose="00000400000000000000" pitchFamily="2" charset="-78"/>
              </a:rPr>
              <a:t>کارشناسان هنوز در حال بررسی چگونگی شیوع انتشار بیماری </a:t>
            </a:r>
            <a:r>
              <a:rPr lang="en-US" sz="1400" dirty="0">
                <a:solidFill>
                  <a:schemeClr val="bg1"/>
                </a:solidFill>
                <a:cs typeface="B Nazanin" panose="00000400000000000000" pitchFamily="2" charset="-78"/>
              </a:rPr>
              <a:t>COVID19 </a:t>
            </a:r>
            <a:r>
              <a:rPr lang="fa-IR" sz="1400" dirty="0">
                <a:solidFill>
                  <a:schemeClr val="bg1"/>
                </a:solidFill>
                <a:cs typeface="B Nazanin" panose="00000400000000000000" pitchFamily="2" charset="-78"/>
              </a:rPr>
              <a:t>هستند. </a:t>
            </a:r>
            <a:endParaRPr lang="en-US" sz="1400" dirty="0">
              <a:solidFill>
                <a:schemeClr val="bg1"/>
              </a:solidFill>
              <a:cs typeface="B Nazanin" panose="00000400000000000000" pitchFamily="2" charset="-78"/>
            </a:endParaRPr>
          </a:p>
          <a:p>
            <a:pPr algn="justLow" rtl="1">
              <a:lnSpc>
                <a:spcPct val="150000"/>
              </a:lnSpc>
            </a:pPr>
            <a:r>
              <a:rPr lang="fa-IR" sz="1400" dirty="0">
                <a:solidFill>
                  <a:schemeClr val="bg1"/>
                </a:solidFill>
                <a:cs typeface="B Nazanin" panose="00000400000000000000" pitchFamily="2" charset="-78"/>
              </a:rPr>
              <a:t>بطور کلی، کرونا ویروس ها می توانند از فردی به فرد دیگر منتقل شوند؛ در هنگام سرفه یا عطسه ، از طریق قطرات ارسال شده به هوا پخش می شوند. برخی از افراد که مبتلا به </a:t>
            </a:r>
            <a:r>
              <a:rPr lang="en-US" sz="1400" dirty="0">
                <a:solidFill>
                  <a:schemeClr val="bg1"/>
                </a:solidFill>
                <a:cs typeface="B Nazanin" panose="00000400000000000000" pitchFamily="2" charset="-78"/>
              </a:rPr>
              <a:t>COVID-19 </a:t>
            </a:r>
            <a:r>
              <a:rPr lang="fa-IR" sz="1400" dirty="0">
                <a:solidFill>
                  <a:schemeClr val="bg1"/>
                </a:solidFill>
                <a:cs typeface="B Nazanin" panose="00000400000000000000" pitchFamily="2" charset="-78"/>
              </a:rPr>
              <a:t> شدند با دیگران که این ویروس را داشتند ، زندگی می کردند</a:t>
            </a:r>
            <a:r>
              <a:rPr lang="fa-IR" sz="1400" b="1" dirty="0">
                <a:solidFill>
                  <a:schemeClr val="bg1"/>
                </a:solidFill>
                <a:cs typeface="B Nazanin" panose="00000400000000000000" pitchFamily="2" charset="-78"/>
              </a:rPr>
              <a:t>.</a:t>
            </a:r>
            <a:endParaRPr lang="en-US" sz="1400" dirty="0">
              <a:solidFill>
                <a:schemeClr val="bg1"/>
              </a:solidFill>
              <a:cs typeface="B Nazanin" panose="00000400000000000000"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705728" y="617386"/>
            <a:ext cx="3940731" cy="1033994"/>
          </a:xfrm>
          <a:prstGeom prst="rect">
            <a:avLst/>
          </a:prstGeom>
        </p:spPr>
      </p:pic>
      <p:sp>
        <p:nvSpPr>
          <p:cNvPr id="6" name="Text Box 19"/>
          <p:cNvSpPr txBox="1"/>
          <p:nvPr/>
        </p:nvSpPr>
        <p:spPr>
          <a:xfrm>
            <a:off x="4800768" y="892323"/>
            <a:ext cx="1697411" cy="458805"/>
          </a:xfrm>
          <a:prstGeom prst="rect">
            <a:avLst/>
          </a:prstGeom>
          <a:solidFill>
            <a:schemeClr val="bg1"/>
          </a:solid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lnSpc>
                <a:spcPct val="107000"/>
              </a:lnSpc>
              <a:spcBef>
                <a:spcPts val="0"/>
              </a:spcBef>
              <a:spcAft>
                <a:spcPts val="800"/>
              </a:spcAft>
            </a:pP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COVID 19</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382136" y="1926317"/>
            <a:ext cx="2770495" cy="5238758"/>
          </a:xfrm>
          <a:prstGeom prst="rect">
            <a:avLst/>
          </a:prstGeom>
          <a:gradFill>
            <a:gsLst>
              <a:gs pos="58398">
                <a:srgbClr val="FFFF00"/>
              </a:gs>
              <a:gs pos="92000">
                <a:schemeClr val="accent1">
                  <a:lumMod val="60000"/>
                  <a:lumOff val="40000"/>
                </a:schemeClr>
              </a:gs>
              <a:gs pos="0">
                <a:schemeClr val="tx1"/>
              </a:gs>
              <a:gs pos="37000">
                <a:schemeClr val="tx1">
                  <a:lumMod val="85000"/>
                </a:schemeClr>
              </a:gs>
              <a:gs pos="76000">
                <a:schemeClr val="accent1">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fa-IR" sz="1600" b="1" dirty="0">
                <a:solidFill>
                  <a:srgbClr val="C00000"/>
                </a:solidFill>
                <a:cs typeface="B Nazanin" panose="00000400000000000000" pitchFamily="2" charset="-78"/>
              </a:rPr>
              <a:t>آیا ویروس به آسانی گسترش می یابد؟</a:t>
            </a:r>
            <a:endParaRPr lang="en-US" sz="1600" dirty="0">
              <a:solidFill>
                <a:srgbClr val="C00000"/>
              </a:solidFill>
              <a:cs typeface="B Nazanin" panose="00000400000000000000" pitchFamily="2" charset="-78"/>
            </a:endParaRPr>
          </a:p>
          <a:p>
            <a:pPr algn="justLow" rtl="1">
              <a:lnSpc>
                <a:spcPct val="150000"/>
              </a:lnSpc>
            </a:pPr>
            <a:r>
              <a:rPr lang="en-US" sz="1400" dirty="0">
                <a:solidFill>
                  <a:schemeClr val="bg1"/>
                </a:solidFill>
                <a:cs typeface="B Nazanin" panose="00000400000000000000" pitchFamily="2" charset="-78"/>
              </a:rPr>
              <a:t> </a:t>
            </a:r>
            <a:r>
              <a:rPr lang="fa-IR" sz="1400" dirty="0">
                <a:solidFill>
                  <a:schemeClr val="bg1"/>
                </a:solidFill>
                <a:cs typeface="B Nazanin" panose="00000400000000000000" pitchFamily="2" charset="-78"/>
              </a:rPr>
              <a:t>برخی ویروس ها مانند سرخک بسیار مسری هستند (به راحتی گسترش می یابند) ، در حالی که سایر ویروس ها به همان راحتی گسترش نمی </a:t>
            </a:r>
            <a:r>
              <a:rPr lang="fa-IR" sz="1400" dirty="0" smtClean="0">
                <a:solidFill>
                  <a:schemeClr val="bg1"/>
                </a:solidFill>
                <a:cs typeface="B Nazanin" panose="00000400000000000000" pitchFamily="2" charset="-78"/>
              </a:rPr>
              <a:t>یابند</a:t>
            </a:r>
            <a:r>
              <a:rPr lang="fa-IR" sz="1400" dirty="0">
                <a:solidFill>
                  <a:schemeClr val="bg1"/>
                </a:solidFill>
                <a:cs typeface="B Nazanin" panose="00000400000000000000" pitchFamily="2" charset="-78"/>
              </a:rPr>
              <a:t>.</a:t>
            </a:r>
            <a:r>
              <a:rPr lang="en-US" sz="1400" dirty="0" smtClean="0">
                <a:solidFill>
                  <a:schemeClr val="bg1"/>
                </a:solidFill>
                <a:cs typeface="B Nazanin" panose="00000400000000000000" pitchFamily="2" charset="-78"/>
              </a:rPr>
              <a:t> </a:t>
            </a:r>
            <a:r>
              <a:rPr lang="fa-IR" sz="1400" dirty="0">
                <a:solidFill>
                  <a:schemeClr val="bg1"/>
                </a:solidFill>
                <a:cs typeface="B Nazanin" panose="00000400000000000000" pitchFamily="2" charset="-78"/>
              </a:rPr>
              <a:t>نکته دیگر این است که آیا گسترش پایدار </a:t>
            </a:r>
            <a:r>
              <a:rPr lang="fa-IR" sz="1400" dirty="0" smtClean="0">
                <a:solidFill>
                  <a:schemeClr val="bg1"/>
                </a:solidFill>
                <a:cs typeface="B Nazanin" panose="00000400000000000000" pitchFamily="2" charset="-78"/>
              </a:rPr>
              <a:t>است؛ </a:t>
            </a:r>
            <a:r>
              <a:rPr lang="fa-IR" sz="1400" dirty="0">
                <a:solidFill>
                  <a:schemeClr val="bg1"/>
                </a:solidFill>
                <a:cs typeface="B Nazanin" panose="00000400000000000000" pitchFamily="2" charset="-78"/>
              </a:rPr>
              <a:t>یعنی به طور مداوم و بدون توقف گسترش می یابد؟</a:t>
            </a:r>
            <a:endParaRPr lang="en-US" sz="1400" dirty="0">
              <a:solidFill>
                <a:schemeClr val="bg1"/>
              </a:solidFill>
              <a:cs typeface="B Nazanin" panose="00000400000000000000" pitchFamily="2" charset="-78"/>
            </a:endParaRPr>
          </a:p>
          <a:p>
            <a:pPr lvl="0" algn="just" rtl="1">
              <a:lnSpc>
                <a:spcPct val="150000"/>
              </a:lnSpc>
            </a:pPr>
            <a:r>
              <a:rPr lang="fa-IR" sz="1600" b="1" dirty="0" smtClean="0">
                <a:solidFill>
                  <a:srgbClr val="0000FF"/>
                </a:solidFill>
                <a:cs typeface="B Nazanin" panose="00000400000000000000" pitchFamily="2" charset="-78"/>
              </a:rPr>
              <a:t>متاسفانه به نظر می رسد ویروس ناشی از </a:t>
            </a:r>
            <a:r>
              <a:rPr lang="en-US" sz="1600" b="1" dirty="0" smtClean="0">
                <a:solidFill>
                  <a:srgbClr val="0000FF"/>
                </a:solidFill>
                <a:cs typeface="B Nazanin" panose="00000400000000000000" pitchFamily="2" charset="-78"/>
              </a:rPr>
              <a:t>COVID-19 </a:t>
            </a:r>
            <a:r>
              <a:rPr lang="fa-IR" sz="1600" b="1" dirty="0" smtClean="0">
                <a:solidFill>
                  <a:srgbClr val="0000FF"/>
                </a:solidFill>
                <a:cs typeface="B Nazanin" panose="00000400000000000000" pitchFamily="2" charset="-78"/>
              </a:rPr>
              <a:t> در جامعه به راحتی و به طور پایدار گسترش می یابد</a:t>
            </a:r>
            <a:r>
              <a:rPr lang="fa-IR" sz="1400" b="1" dirty="0" smtClean="0">
                <a:solidFill>
                  <a:srgbClr val="0000FF"/>
                </a:solidFill>
                <a:cs typeface="B Nazanin" panose="00000400000000000000" pitchFamily="2" charset="-78"/>
              </a:rPr>
              <a:t>.</a:t>
            </a:r>
            <a:endParaRPr lang="en-US" sz="1400" dirty="0">
              <a:solidFill>
                <a:srgbClr val="0000FF"/>
              </a:solidFill>
              <a:cs typeface="B Nazanin" panose="00000400000000000000" pitchFamily="2" charset="-78"/>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607" y="5449422"/>
            <a:ext cx="3166852" cy="1715654"/>
          </a:xfrm>
          <a:prstGeom prst="rect">
            <a:avLst/>
          </a:prstGeom>
        </p:spPr>
      </p:pic>
    </p:spTree>
    <p:extLst>
      <p:ext uri="{BB962C8B-B14F-4D97-AF65-F5344CB8AC3E}">
        <p14:creationId xmlns:p14="http://schemas.microsoft.com/office/powerpoint/2010/main" val="428144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8860" y="532265"/>
            <a:ext cx="3582536" cy="600500"/>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1600" b="1" dirty="0">
                <a:solidFill>
                  <a:srgbClr val="FF0000"/>
                </a:solidFill>
              </a:rPr>
              <a:t>چگونه می توانم خودم را از </a:t>
            </a:r>
            <a:r>
              <a:rPr lang="en-US" sz="1600" b="1" dirty="0">
                <a:solidFill>
                  <a:srgbClr val="FF0000"/>
                </a:solidFill>
              </a:rPr>
              <a:t>COVID-19 </a:t>
            </a:r>
            <a:r>
              <a:rPr lang="fa-IR" sz="1600" b="1" dirty="0">
                <a:solidFill>
                  <a:srgbClr val="FF0000"/>
                </a:solidFill>
              </a:rPr>
              <a:t>محافظت </a:t>
            </a:r>
            <a:r>
              <a:rPr lang="fa-IR" sz="1600" b="1" dirty="0" smtClean="0">
                <a:solidFill>
                  <a:srgbClr val="FF0000"/>
                </a:solidFill>
              </a:rPr>
              <a:t>کنم</a:t>
            </a:r>
            <a:r>
              <a:rPr lang="fa-IR" b="1" dirty="0" smtClean="0">
                <a:solidFill>
                  <a:srgbClr val="FF0000"/>
                </a:solidFill>
              </a:rPr>
              <a:t>؟</a:t>
            </a:r>
            <a:endParaRPr lang="en-US" dirty="0">
              <a:solidFill>
                <a:srgbClr val="FF0000"/>
              </a:solidFill>
            </a:endParaRPr>
          </a:p>
        </p:txBody>
      </p:sp>
      <p:sp>
        <p:nvSpPr>
          <p:cNvPr id="6" name="Rectangle 5"/>
          <p:cNvSpPr/>
          <p:nvPr/>
        </p:nvSpPr>
        <p:spPr>
          <a:xfrm>
            <a:off x="866632" y="1419368"/>
            <a:ext cx="5704764" cy="1255593"/>
          </a:xfrm>
          <a:prstGeom prst="rect">
            <a:avLst/>
          </a:prstGeom>
          <a:gradFill flip="none" rotWithShape="1">
            <a:gsLst>
              <a:gs pos="0">
                <a:schemeClr val="tx1"/>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50000"/>
              </a:lnSpc>
            </a:pPr>
            <a:r>
              <a:rPr lang="fa-IR" sz="1400" dirty="0">
                <a:solidFill>
                  <a:schemeClr val="bg1"/>
                </a:solidFill>
                <a:cs typeface="B Nazanin" panose="00000400000000000000" pitchFamily="2" charset="-78"/>
              </a:rPr>
              <a:t>بهترین راه برای جلوگیری از ابتلا به </a:t>
            </a:r>
            <a:r>
              <a:rPr lang="en-US" sz="1400" dirty="0">
                <a:solidFill>
                  <a:schemeClr val="bg1"/>
                </a:solidFill>
                <a:cs typeface="B Nazanin" panose="00000400000000000000" pitchFamily="2" charset="-78"/>
              </a:rPr>
              <a:t>COVID-19 </a:t>
            </a:r>
            <a:r>
              <a:rPr lang="fa-IR" sz="1400" dirty="0">
                <a:solidFill>
                  <a:schemeClr val="bg1"/>
                </a:solidFill>
                <a:cs typeface="B Nazanin" panose="00000400000000000000" pitchFamily="2" charset="-78"/>
              </a:rPr>
              <a:t>جلوگیری از قرار گرفتن در معرض آن است؛ به معنی دوری از مناطق شیوع یافته و افرادی که به آن مبتلا شده اند</a:t>
            </a:r>
            <a:r>
              <a:rPr lang="fa-IR" sz="1400" b="1" dirty="0">
                <a:solidFill>
                  <a:schemeClr val="bg1"/>
                </a:solidFill>
                <a:cs typeface="B Nazanin" panose="00000400000000000000" pitchFamily="2" charset="-78"/>
              </a:rPr>
              <a:t>.</a:t>
            </a:r>
            <a:endParaRPr lang="en-US" sz="1400" dirty="0">
              <a:solidFill>
                <a:schemeClr val="bg1"/>
              </a:solidFill>
              <a:cs typeface="B Nazanin" panose="00000400000000000000" pitchFamily="2" charset="-78"/>
            </a:endParaRPr>
          </a:p>
          <a:p>
            <a:pPr algn="r" rtl="1">
              <a:lnSpc>
                <a:spcPct val="150000"/>
              </a:lnSpc>
            </a:pPr>
            <a:r>
              <a:rPr lang="fa-IR" sz="1400" dirty="0">
                <a:solidFill>
                  <a:schemeClr val="bg1"/>
                </a:solidFill>
                <a:cs typeface="B Nazanin" panose="00000400000000000000" pitchFamily="2" charset="-78"/>
              </a:rPr>
              <a:t>همچنین می توانید اقدامات روزمره ای را انجام دهید که به جلوگیری از شیوع بیماری های تنفسی کمک می کند:</a:t>
            </a:r>
            <a:endParaRPr lang="en-US" sz="1400" dirty="0">
              <a:solidFill>
                <a:schemeClr val="bg1"/>
              </a:solidFill>
              <a:cs typeface="B Nazanin" panose="00000400000000000000" pitchFamily="2" charset="-78"/>
            </a:endParaRPr>
          </a:p>
        </p:txBody>
      </p:sp>
      <p:pic>
        <p:nvPicPr>
          <p:cNvPr id="7" name="Picture 6"/>
          <p:cNvPicPr/>
          <p:nvPr/>
        </p:nvPicPr>
        <p:blipFill rotWithShape="1">
          <a:blip r:embed="rId2"/>
          <a:srcRect l="8295" t="4088" r="4785"/>
          <a:stretch/>
        </p:blipFill>
        <p:spPr bwMode="auto">
          <a:xfrm>
            <a:off x="443330" y="2840958"/>
            <a:ext cx="3173328" cy="2452152"/>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443330" y="4303985"/>
            <a:ext cx="2081507" cy="530017"/>
          </a:xfrm>
          <a:prstGeom prst="rect">
            <a:avLst/>
          </a:prstGeom>
          <a:solidFill>
            <a:srgbClr val="00E26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07000"/>
              </a:lnSpc>
              <a:spcBef>
                <a:spcPts val="0"/>
              </a:spcBef>
              <a:spcAft>
                <a:spcPts val="800"/>
              </a:spcAft>
            </a:pPr>
            <a:r>
              <a:rPr lang="fa-IR" sz="1200" b="1" dirty="0">
                <a:solidFill>
                  <a:srgbClr val="000000"/>
                </a:solidFill>
                <a:effectLst/>
                <a:ea typeface="Calibri" panose="020F0502020204030204" pitchFamily="34" charset="0"/>
                <a:cs typeface="B Nazanin" panose="00000400000000000000" pitchFamily="2" charset="-78"/>
              </a:rPr>
              <a:t>دستان خود را حداقل 20 ثانیه به طور مرتب با </a:t>
            </a:r>
            <a:r>
              <a:rPr lang="fa-IR" sz="1200" b="1" dirty="0" smtClean="0">
                <a:solidFill>
                  <a:srgbClr val="000000"/>
                </a:solidFill>
                <a:effectLst/>
                <a:ea typeface="Calibri" panose="020F0502020204030204" pitchFamily="34" charset="0"/>
                <a:cs typeface="B Nazanin" panose="00000400000000000000" pitchFamily="2" charset="-78"/>
              </a:rPr>
              <a:t>آب </a:t>
            </a:r>
            <a:r>
              <a:rPr lang="fa-IR" sz="1200" b="1" dirty="0">
                <a:solidFill>
                  <a:srgbClr val="000000"/>
                </a:solidFill>
                <a:effectLst/>
                <a:ea typeface="Calibri" panose="020F0502020204030204" pitchFamily="34" charset="0"/>
                <a:cs typeface="B Nazanin" panose="00000400000000000000" pitchFamily="2" charset="-78"/>
              </a:rPr>
              <a:t>و صابون بشویید.</a:t>
            </a:r>
            <a:endParaRPr lang="en-US" sz="1100" dirty="0">
              <a:effectLst/>
              <a:ea typeface="Calibri" panose="020F0502020204030204" pitchFamily="34" charset="0"/>
              <a:cs typeface="Arial" panose="020B0604020202020204" pitchFamily="34" charset="0"/>
            </a:endParaRPr>
          </a:p>
        </p:txBody>
      </p:sp>
      <p:pic>
        <p:nvPicPr>
          <p:cNvPr id="9" name="Picture 8"/>
          <p:cNvPicPr/>
          <p:nvPr/>
        </p:nvPicPr>
        <p:blipFill rotWithShape="1">
          <a:blip r:embed="rId3"/>
          <a:srcRect l="5746" t="4584" r="2608" b="14960"/>
          <a:stretch/>
        </p:blipFill>
        <p:spPr bwMode="auto">
          <a:xfrm>
            <a:off x="2699049" y="5475641"/>
            <a:ext cx="3397885" cy="1993265"/>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3972859" y="5583218"/>
            <a:ext cx="2124075" cy="592455"/>
          </a:xfrm>
          <a:prstGeom prst="rect">
            <a:avLst/>
          </a:prstGeom>
          <a:solidFill>
            <a:srgbClr val="C78E55"/>
          </a:solidFill>
          <a:ln>
            <a:solidFill>
              <a:srgbClr val="AD733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07000"/>
              </a:lnSpc>
              <a:spcBef>
                <a:spcPts val="0"/>
              </a:spcBef>
              <a:spcAft>
                <a:spcPts val="800"/>
              </a:spcAft>
            </a:pPr>
            <a:r>
              <a:rPr lang="fa-IR" sz="1200" b="1">
                <a:effectLst/>
                <a:ea typeface="Calibri" panose="020F0502020204030204" pitchFamily="34" charset="0"/>
                <a:cs typeface="B Nazanin" panose="00000400000000000000" pitchFamily="2" charset="-78"/>
              </a:rPr>
              <a:t>وقتی بیمار هستید در خانه بمانید مگر برای دریافت مراقبتهای پزشکی</a:t>
            </a:r>
            <a:endParaRPr lang="en-US" sz="1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312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6892" t="3333" r="4014" b="2144"/>
          <a:stretch/>
        </p:blipFill>
        <p:spPr bwMode="auto">
          <a:xfrm>
            <a:off x="2994873" y="426943"/>
            <a:ext cx="3410585" cy="2355215"/>
          </a:xfrm>
          <a:prstGeom prst="rect">
            <a:avLst/>
          </a:prstGeom>
          <a:ln>
            <a:noFill/>
          </a:ln>
          <a:extLst>
            <a:ext uri="{53640926-AAD7-44D8-BBD7-CCE9431645EC}">
              <a14:shadowObscured xmlns:a14="http://schemas.microsoft.com/office/drawing/2010/main"/>
            </a:ext>
          </a:extLst>
        </p:spPr>
      </p:pic>
      <p:sp>
        <p:nvSpPr>
          <p:cNvPr id="7" name="L-Shape 6"/>
          <p:cNvSpPr/>
          <p:nvPr/>
        </p:nvSpPr>
        <p:spPr>
          <a:xfrm rot="10800000" flipH="1">
            <a:off x="2994873" y="615163"/>
            <a:ext cx="2465070" cy="730885"/>
          </a:xfrm>
          <a:prstGeom prst="corner">
            <a:avLst>
              <a:gd name="adj1" fmla="val 50000"/>
              <a:gd name="adj2" fmla="val 198437"/>
            </a:avLst>
          </a:prstGeom>
          <a:solidFill>
            <a:srgbClr val="00B0F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07000"/>
              </a:lnSpc>
              <a:spcBef>
                <a:spcPts val="0"/>
              </a:spcBef>
              <a:spcAft>
                <a:spcPts val="800"/>
              </a:spcAft>
            </a:pPr>
            <a:r>
              <a:rPr lang="en-US" sz="1100">
                <a:effectLst/>
                <a:ea typeface="Calibri" panose="020F0502020204030204" pitchFamily="34" charset="0"/>
                <a:cs typeface="Arial" panose="020B0604020202020204" pitchFamily="34" charset="0"/>
              </a:rPr>
              <a:t> </a:t>
            </a:r>
          </a:p>
        </p:txBody>
      </p:sp>
      <p:sp>
        <p:nvSpPr>
          <p:cNvPr id="8" name="Text Box 16"/>
          <p:cNvSpPr txBox="1"/>
          <p:nvPr/>
        </p:nvSpPr>
        <p:spPr>
          <a:xfrm>
            <a:off x="3010113" y="651314"/>
            <a:ext cx="2449830" cy="474980"/>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rtl="1">
              <a:lnSpc>
                <a:spcPct val="107000"/>
              </a:lnSpc>
              <a:spcBef>
                <a:spcPts val="0"/>
              </a:spcBef>
              <a:spcAft>
                <a:spcPts val="800"/>
              </a:spcAft>
            </a:pPr>
            <a:r>
              <a:rPr lang="fa-IR" sz="1200" b="1" dirty="0">
                <a:solidFill>
                  <a:srgbClr val="FFFFFF"/>
                </a:solidFill>
                <a:effectLst/>
                <a:latin typeface="Calibri" panose="020F0502020204030204" pitchFamily="34" charset="0"/>
                <a:ea typeface="Calibri" panose="020F0502020204030204" pitchFamily="34" charset="0"/>
                <a:cs typeface="B Nazanin" panose="00000400000000000000" pitchFamily="2" charset="-78"/>
              </a:rPr>
              <a:t>بینی و دهان خود را هنگام عطسه یا سرفه با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 Box 2"/>
          <p:cNvSpPr txBox="1"/>
          <p:nvPr/>
        </p:nvSpPr>
        <p:spPr>
          <a:xfrm>
            <a:off x="2994873" y="980606"/>
            <a:ext cx="1433195" cy="459740"/>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rtl="1">
              <a:lnSpc>
                <a:spcPct val="107000"/>
              </a:lnSpc>
              <a:spcBef>
                <a:spcPts val="0"/>
              </a:spcBef>
              <a:spcAft>
                <a:spcPts val="800"/>
              </a:spcAft>
            </a:pPr>
            <a:r>
              <a:rPr lang="fa-IR" sz="1200" b="1" dirty="0">
                <a:solidFill>
                  <a:srgbClr val="FFFFFF"/>
                </a:solidFill>
                <a:effectLst/>
                <a:latin typeface="Calibri" panose="020F0502020204030204" pitchFamily="34" charset="0"/>
                <a:ea typeface="Calibri" panose="020F0502020204030204" pitchFamily="34" charset="0"/>
                <a:cs typeface="B Nazanin" panose="00000400000000000000" pitchFamily="2" charset="-78"/>
              </a:rPr>
              <a:t>یک دستمال بپوشانید.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p:nvPr/>
        </p:nvPicPr>
        <p:blipFill rotWithShape="1">
          <a:blip r:embed="rId3"/>
          <a:srcRect l="2042" t="1951" r="4239" b="-1951"/>
          <a:stretch/>
        </p:blipFill>
        <p:spPr bwMode="auto">
          <a:xfrm>
            <a:off x="421180" y="3018364"/>
            <a:ext cx="2888822" cy="2046617"/>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1013842" y="3111450"/>
            <a:ext cx="2296160" cy="534384"/>
          </a:xfrm>
          <a:prstGeom prst="rect">
            <a:avLst/>
          </a:prstGeom>
          <a:solidFill>
            <a:srgbClr val="C78E55"/>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07000"/>
              </a:lnSpc>
              <a:spcBef>
                <a:spcPts val="0"/>
              </a:spcBef>
              <a:spcAft>
                <a:spcPts val="800"/>
              </a:spcAft>
            </a:pPr>
            <a:r>
              <a:rPr lang="fa-IR" sz="1200" b="1" dirty="0">
                <a:solidFill>
                  <a:srgbClr val="FFFFFF"/>
                </a:solidFill>
                <a:effectLst/>
                <a:ea typeface="Calibri" panose="020F0502020204030204" pitchFamily="34" charset="0"/>
                <a:cs typeface="B Nazanin" panose="00000400000000000000" pitchFamily="2" charset="-78"/>
              </a:rPr>
              <a:t>اشیا و سطوحی که اغلب لمس می شوند را تمیز و ضد عفونی کنید.</a:t>
            </a:r>
            <a:endParaRPr lang="en-US" sz="1100" dirty="0">
              <a:effectLst/>
              <a:ea typeface="Calibri" panose="020F0502020204030204" pitchFamily="34" charset="0"/>
              <a:cs typeface="Arial" panose="020B0604020202020204" pitchFamily="34" charset="0"/>
            </a:endParaRPr>
          </a:p>
        </p:txBody>
      </p:sp>
      <p:pic>
        <p:nvPicPr>
          <p:cNvPr id="12" name="Picture 11"/>
          <p:cNvPicPr/>
          <p:nvPr/>
        </p:nvPicPr>
        <p:blipFill rotWithShape="1">
          <a:blip r:embed="rId4"/>
          <a:srcRect l="6332" t="1592" r="11655" b="6074"/>
          <a:stretch/>
        </p:blipFill>
        <p:spPr bwMode="auto">
          <a:xfrm>
            <a:off x="3902664" y="3018364"/>
            <a:ext cx="2627287" cy="2046617"/>
          </a:xfrm>
          <a:prstGeom prst="rect">
            <a:avLst/>
          </a:prstGeom>
          <a:ln>
            <a:noFill/>
          </a:ln>
          <a:extLst>
            <a:ext uri="{53640926-AAD7-44D8-BBD7-CCE9431645EC}">
              <a14:shadowObscured xmlns:a14="http://schemas.microsoft.com/office/drawing/2010/main"/>
            </a:ext>
          </a:extLst>
        </p:spPr>
      </p:pic>
      <p:sp>
        <p:nvSpPr>
          <p:cNvPr id="13" name="Rectangle 12"/>
          <p:cNvSpPr/>
          <p:nvPr/>
        </p:nvSpPr>
        <p:spPr>
          <a:xfrm>
            <a:off x="3902664" y="4519308"/>
            <a:ext cx="2504927" cy="381662"/>
          </a:xfrm>
          <a:prstGeom prst="rect">
            <a:avLst/>
          </a:prstGeom>
          <a:solidFill>
            <a:srgbClr val="00808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07000"/>
              </a:lnSpc>
              <a:spcBef>
                <a:spcPts val="0"/>
              </a:spcBef>
              <a:spcAft>
                <a:spcPts val="800"/>
              </a:spcAft>
            </a:pPr>
            <a:r>
              <a:rPr lang="fa-IR" sz="1200" b="1" dirty="0">
                <a:effectLst/>
                <a:ea typeface="Calibri" panose="020F0502020204030204" pitchFamily="34" charset="0"/>
                <a:cs typeface="B Nazanin" panose="00000400000000000000" pitchFamily="2" charset="-78"/>
              </a:rPr>
              <a:t>از دست زدن  به چشم، بینی و دهان خود با دست های نشسته جدا خودداری کنید.</a:t>
            </a:r>
            <a:endParaRPr lang="en-US" sz="1100" dirty="0">
              <a:effectLst/>
              <a:ea typeface="Calibri" panose="020F0502020204030204" pitchFamily="34" charset="0"/>
              <a:cs typeface="Arial" panose="020B0604020202020204" pitchFamily="34" charset="0"/>
            </a:endParaRPr>
          </a:p>
        </p:txBody>
      </p:sp>
      <p:pic>
        <p:nvPicPr>
          <p:cNvPr id="14" name="Picture 13"/>
          <p:cNvPicPr/>
          <p:nvPr/>
        </p:nvPicPr>
        <p:blipFill rotWithShape="1">
          <a:blip r:embed="rId5"/>
          <a:srcRect l="4326" t="4578" b="1309"/>
          <a:stretch/>
        </p:blipFill>
        <p:spPr bwMode="auto">
          <a:xfrm>
            <a:off x="2039193" y="5301187"/>
            <a:ext cx="2955231" cy="1847453"/>
          </a:xfrm>
          <a:prstGeom prst="rect">
            <a:avLst/>
          </a:prstGeom>
          <a:ln>
            <a:noFill/>
          </a:ln>
          <a:extLst>
            <a:ext uri="{53640926-AAD7-44D8-BBD7-CCE9431645EC}">
              <a14:shadowObscured xmlns:a14="http://schemas.microsoft.com/office/drawing/2010/main"/>
            </a:ext>
          </a:extLst>
        </p:spPr>
      </p:pic>
      <p:sp>
        <p:nvSpPr>
          <p:cNvPr id="15" name="Rectangle 14"/>
          <p:cNvSpPr/>
          <p:nvPr/>
        </p:nvSpPr>
        <p:spPr>
          <a:xfrm>
            <a:off x="2039193" y="5348941"/>
            <a:ext cx="2805420" cy="425613"/>
          </a:xfrm>
          <a:prstGeom prst="rect">
            <a:avLst/>
          </a:prstGeom>
          <a:solidFill>
            <a:srgbClr val="75FF7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07000"/>
              </a:lnSpc>
              <a:spcBef>
                <a:spcPts val="0"/>
              </a:spcBef>
              <a:spcAft>
                <a:spcPts val="800"/>
              </a:spcAft>
            </a:pPr>
            <a:r>
              <a:rPr lang="fa-IR" sz="1200" b="1" dirty="0">
                <a:solidFill>
                  <a:srgbClr val="000000"/>
                </a:solidFill>
                <a:effectLst/>
                <a:ea typeface="Calibri" panose="020F0502020204030204" pitchFamily="34" charset="0"/>
                <a:cs typeface="B Nazanin" panose="00000400000000000000" pitchFamily="2" charset="-78"/>
              </a:rPr>
              <a:t>با افرادی که مریض هستند تماس نزدیک برقرار نکنید.</a:t>
            </a:r>
            <a:endParaRPr lang="en-US" sz="1100" dirty="0">
              <a:effectLst/>
              <a:ea typeface="Calibri" panose="020F0502020204030204" pitchFamily="34" charset="0"/>
              <a:cs typeface="Arial" panose="020B0604020202020204" pitchFamily="34" charset="0"/>
            </a:endParaRPr>
          </a:p>
        </p:txBody>
      </p:sp>
      <p:sp>
        <p:nvSpPr>
          <p:cNvPr id="2" name="Rectangle 1"/>
          <p:cNvSpPr/>
          <p:nvPr/>
        </p:nvSpPr>
        <p:spPr>
          <a:xfrm>
            <a:off x="1197797" y="7443268"/>
            <a:ext cx="4638021" cy="923330"/>
          </a:xfrm>
          <a:prstGeom prst="rect">
            <a:avLst/>
          </a:prstGeom>
        </p:spPr>
        <p:txBody>
          <a:bodyPr wrap="square">
            <a:spAutoFit/>
          </a:bodyPr>
          <a:lstStyle/>
          <a:p>
            <a:r>
              <a:rPr lang="en-US" sz="900" i="1" dirty="0">
                <a:solidFill>
                  <a:srgbClr val="C00000"/>
                </a:solidFill>
              </a:rPr>
              <a:t>available from:</a:t>
            </a:r>
            <a:endParaRPr lang="en-US" sz="900" dirty="0" smtClean="0">
              <a:solidFill>
                <a:srgbClr val="C00000"/>
              </a:solidFill>
              <a:cs typeface="+mj-cs"/>
            </a:endParaRPr>
          </a:p>
          <a:p>
            <a:r>
              <a:rPr lang="en-US" sz="900" dirty="0" smtClean="0">
                <a:solidFill>
                  <a:srgbClr val="0000FF"/>
                </a:solidFill>
                <a:cs typeface="+mj-cs"/>
              </a:rPr>
              <a:t>https</a:t>
            </a:r>
            <a:r>
              <a:rPr lang="en-US" sz="900" dirty="0">
                <a:solidFill>
                  <a:srgbClr val="0000FF"/>
                </a:solidFill>
                <a:cs typeface="+mj-cs"/>
              </a:rPr>
              <a:t>://</a:t>
            </a:r>
            <a:r>
              <a:rPr lang="en-US" sz="900" dirty="0" smtClean="0">
                <a:solidFill>
                  <a:srgbClr val="0000FF"/>
                </a:solidFill>
                <a:cs typeface="+mj-cs"/>
              </a:rPr>
              <a:t>vsearch.nlm.nih.gov/vivisimo/cgi-bin/query-meta?v%3afile=viv_oRA8wG&amp;server=pvlbsrch11&amp;v%3astate=root%7croot&amp;url=https%3a%2f%2fkidshealth.org%2fen%2fparents%2fcoronavirus.html&amp;rid=Ndoc1&amp;v%3aframe=redirect&amp;v%3aredirect-hash=eda138a6a56902488af4ab37e009e4d7&amp;{</a:t>
            </a:r>
            <a:r>
              <a:rPr lang="en-US" sz="900" i="1" dirty="0">
                <a:solidFill>
                  <a:srgbClr val="0000FF"/>
                </a:solidFill>
              </a:rPr>
              <a:t>February 28, </a:t>
            </a:r>
            <a:r>
              <a:rPr lang="en-US" sz="900" i="1" dirty="0" smtClean="0">
                <a:solidFill>
                  <a:srgbClr val="0000FF"/>
                </a:solidFill>
              </a:rPr>
              <a:t>2020}</a:t>
            </a:r>
            <a:endParaRPr lang="fa-IR" sz="900" dirty="0">
              <a:solidFill>
                <a:srgbClr val="0000FF"/>
              </a:solidFill>
              <a:cs typeface="+mj-cs"/>
            </a:endParaRPr>
          </a:p>
        </p:txBody>
      </p:sp>
    </p:spTree>
    <p:extLst>
      <p:ext uri="{BB962C8B-B14F-4D97-AF65-F5344CB8AC3E}">
        <p14:creationId xmlns:p14="http://schemas.microsoft.com/office/powerpoint/2010/main" val="294378317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108</TotalTime>
  <Words>414</Words>
  <Application>Microsoft Office PowerPoint</Application>
  <PresentationFormat>A4 Paper (210x297 mm)</PresentationFormat>
  <Paragraphs>27</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B Nazanin</vt:lpstr>
      <vt:lpstr>Calibri</vt:lpstr>
      <vt:lpstr>Century Gothic</vt:lpstr>
      <vt:lpstr>Times New Roman</vt:lpstr>
      <vt:lpstr>Vapor Trail</vt:lpstr>
      <vt:lpstr>PowerPoint Presentation</vt:lpstr>
      <vt:lpstr>چگونه کروناویروس پخش می شود؟ کارشناسان هنوز در حال بررسی چگونگی شیوع انتشار بیماری COVID19 هستند.  بطور کلی، کرونا ویروس ها می توانند از فردی به فرد دیگر منتقل شوند؛ در هنگام سرفه یا عطسه ، از طریق قطرات ارسال شده به هوا پخش می شوند. برخی از افراد که مبتلا به COVID-19  شدند با دیگران که این ویروس را داشتند ، زندگی می کردند.</vt:lpstr>
      <vt:lpstr>PowerPoint Presentation</vt:lpstr>
      <vt:lpstr>PowerPoint Presentation</vt:lpstr>
    </vt:vector>
  </TitlesOfParts>
  <Company>Novin Pendar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NP</dc:creator>
  <cp:lastModifiedBy>Windows User</cp:lastModifiedBy>
  <cp:revision>15</cp:revision>
  <dcterms:created xsi:type="dcterms:W3CDTF">2020-03-06T15:36:42Z</dcterms:created>
  <dcterms:modified xsi:type="dcterms:W3CDTF">2020-04-21T07:10:02Z</dcterms:modified>
</cp:coreProperties>
</file>